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8" r:id="rId3"/>
    <p:sldId id="259" r:id="rId4"/>
    <p:sldId id="261" r:id="rId5"/>
    <p:sldId id="276" r:id="rId6"/>
    <p:sldId id="275" r:id="rId7"/>
    <p:sldId id="260" r:id="rId8"/>
    <p:sldId id="274" r:id="rId9"/>
    <p:sldId id="263" r:id="rId10"/>
    <p:sldId id="264" r:id="rId11"/>
    <p:sldId id="262" r:id="rId12"/>
    <p:sldId id="277" r:id="rId13"/>
    <p:sldId id="265" r:id="rId14"/>
    <p:sldId id="266" r:id="rId15"/>
    <p:sldId id="267" r:id="rId16"/>
    <p:sldId id="278" r:id="rId17"/>
    <p:sldId id="279" r:id="rId18"/>
    <p:sldId id="268" r:id="rId19"/>
    <p:sldId id="269" r:id="rId20"/>
    <p:sldId id="270" r:id="rId21"/>
    <p:sldId id="271" r:id="rId22"/>
    <p:sldId id="273"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9" autoAdjust="0"/>
    <p:restoredTop sz="94689" autoAdjust="0"/>
  </p:normalViewPr>
  <p:slideViewPr>
    <p:cSldViewPr>
      <p:cViewPr varScale="1">
        <p:scale>
          <a:sx n="112" d="100"/>
          <a:sy n="112" d="100"/>
        </p:scale>
        <p:origin x="-158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D0DCF0-DFC8-4F82-A879-DEA3BD20E08F}" type="datetimeFigureOut">
              <a:rPr lang="ru-RU" smtClean="0"/>
              <a:pPr/>
              <a:t>04.01.2016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7B0CF6-59A7-44DE-B814-7DC63350C0AA}" type="slidenum">
              <a:rPr lang="ru-RU" smtClean="0"/>
              <a:pPr/>
              <a:t>‹№›</a:t>
            </a:fld>
            <a:endParaRPr lang="ru-RU"/>
          </a:p>
        </p:txBody>
      </p:sp>
    </p:spTree>
    <p:extLst>
      <p:ext uri="{BB962C8B-B14F-4D97-AF65-F5344CB8AC3E}">
        <p14:creationId xmlns:p14="http://schemas.microsoft.com/office/powerpoint/2010/main" val="626614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Рынки и их разновидности </a:t>
            </a:r>
            <a:br>
              <a:rPr lang="ru-RU" smtClean="0"/>
            </a:br>
            <a:r>
              <a:rPr lang="ru-RU" smtClean="0"/>
              <a:t>по экономике</a:t>
            </a:r>
          </a:p>
          <a:p>
            <a:endParaRPr lang="uk-UA"/>
          </a:p>
        </p:txBody>
      </p:sp>
      <p:sp>
        <p:nvSpPr>
          <p:cNvPr id="4" name="Місце для номера слайда 3"/>
          <p:cNvSpPr>
            <a:spLocks noGrp="1"/>
          </p:cNvSpPr>
          <p:nvPr>
            <p:ph type="sldNum" sz="quarter" idx="10"/>
          </p:nvPr>
        </p:nvSpPr>
        <p:spPr/>
        <p:txBody>
          <a:bodyPr/>
          <a:lstStyle/>
          <a:p>
            <a:r>
              <a:rPr lang="ru-RU" smtClean="0"/>
              <a:t>Рынки и их разновидности </a:t>
            </a:r>
            <a:br>
              <a:rPr lang="ru-RU" smtClean="0"/>
            </a:br>
            <a:r>
              <a:rPr lang="ru-RU" smtClean="0"/>
              <a:t>по экономике</a:t>
            </a:r>
          </a:p>
          <a:p>
            <a:endParaRPr lang="ru-RU"/>
          </a:p>
        </p:txBody>
      </p:sp>
    </p:spTree>
    <p:extLst>
      <p:ext uri="{BB962C8B-B14F-4D97-AF65-F5344CB8AC3E}">
        <p14:creationId xmlns:p14="http://schemas.microsoft.com/office/powerpoint/2010/main" val="388012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Общим знаменателем, к которому сводят стоимость капитала в форме любого Актива, выступает их денежная оценка. В денежном выражении может быть Просуммирована стоимость гидростанций и причалов, тракторов и Компьютеров, стройматериалов и сырья для консервной фабрики. В денежном Измерении обозначен номинал облигаций, акций, любых других ценных бумаг. По существу, все экономические блага производственного назначения, Будучи выраженными в денежной форме, приобретают вид капитального</a:t>
            </a:r>
          </a:p>
          <a:p>
            <a:r>
              <a:rPr lang="ru-RU" smtClean="0"/>
              <a:t>Актива, обращающегося на рынке.  Рынок капитала и капитальных активов - это составная часть рынка средств Производства. К капитальным активам относятся: все разновидности зданий</a:t>
            </a:r>
          </a:p>
          <a:p>
            <a:r>
              <a:rPr lang="ru-RU" smtClean="0"/>
              <a:t>И сооружений, техники и машин производственного назначения, оборудования И инструментов; земля; сырье и материалы; энергия и идеи; программное Обеспечение для ЭВМ и разнообразная информация экономического содержания.</a:t>
            </a:r>
          </a:p>
          <a:p>
            <a:endParaRPr lang="ru-RU" smtClean="0"/>
          </a:p>
          <a:p>
            <a:r>
              <a:rPr lang="ru-RU" smtClean="0"/>
              <a:t/>
            </a:r>
            <a:br>
              <a:rPr lang="ru-RU" smtClean="0"/>
            </a:br>
            <a:r>
              <a:rPr lang="ru-RU" smtClean="0"/>
              <a:t> 2.3.Рынок капитала и капитальных активов.</a:t>
            </a:r>
            <a:br>
              <a:rPr lang="ru-RU" smtClean="0"/>
            </a:br>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Общим знаменателем, к которому сводят стоимость капитала в форме любого Актива, выступает их денежная оценка. В денежном выражении может быть Просуммирована стоимость гидростанций и причалов, тракторов и Компьютеров, стройматериалов и сырья для консервной фабрики. В денежном Измерении обозначен номинал облигаций, акций, любых других ценных бумаг. По существу, все экономические блага производственного назначения, Будучи выраженными в денежной форме, приобретают вид капитального</a:t>
            </a:r>
          </a:p>
          <a:p>
            <a:r>
              <a:rPr lang="ru-RU" smtClean="0"/>
              <a:t>Актива, обращающегося на рынке.  Рынок капитала и капитальных активов - это составная часть рынка средств Производства. К капитальным активам относятся: все разновидности зданий</a:t>
            </a:r>
          </a:p>
          <a:p>
            <a:r>
              <a:rPr lang="ru-RU" smtClean="0"/>
              <a:t>И сооружений, техники и машин производственного назначения, оборудования И инструментов; земля; сырье и материалы; энергия и идеи; программное Обеспечение для ЭВМ и разнообразная информация экономического содержания.</a:t>
            </a:r>
          </a:p>
          <a:p>
            <a:endParaRPr lang="ru-RU" smtClean="0"/>
          </a:p>
          <a:p>
            <a:r>
              <a:rPr lang="ru-RU" smtClean="0"/>
              <a:t/>
            </a:r>
            <a:br>
              <a:rPr lang="ru-RU" smtClean="0"/>
            </a:br>
            <a:r>
              <a:rPr lang="ru-RU" smtClean="0"/>
              <a:t> 2.3.Рынок капитала и капитальных активов.</a:t>
            </a:r>
            <a:br>
              <a:rPr lang="ru-RU" smtClean="0"/>
            </a:br>
            <a:endParaRPr lang="ru-RU" smtClean="0"/>
          </a:p>
          <a:p>
            <a:endParaRPr lang="ru-RU"/>
          </a:p>
        </p:txBody>
      </p:sp>
    </p:spTree>
    <p:extLst>
      <p:ext uri="{BB962C8B-B14F-4D97-AF65-F5344CB8AC3E}">
        <p14:creationId xmlns:p14="http://schemas.microsoft.com/office/powerpoint/2010/main" val="1420541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Во многих странах мира широко развит рынок научно-технических разработок (или рынок инноваций). Ведущие позиции на нем занимают мелкие и средние фирмы, которые первыми берут на себя риск освоения новейшей техники и технологии, внедряют НИОКР по заказам других гигантских компаний и государства. В США такие малые фирмы в среднем внедряют на доллар затрат в 17 раз больше нововведений по сравнению с крупными предприятиями. Они создают свыше 90% новых технологий. Перестройка организации научных исследований привела к тому, что за последние 100 лет время с момента естественнонаучного открытия до его практического использования во многих отраслях сократилось более чем в 10 раз. В результате сближения сроков радикальных перемен в естествознании и технике они приняли характер научно-технической революции (НТР).  </a:t>
            </a:r>
          </a:p>
          <a:p>
            <a:r>
              <a:rPr lang="ru-RU" smtClean="0"/>
              <a:t>2.4. Рынок инноваций.</a:t>
            </a:r>
          </a:p>
          <a:p>
            <a:endParaRPr lang="uk-UA"/>
          </a:p>
        </p:txBody>
      </p:sp>
      <p:sp>
        <p:nvSpPr>
          <p:cNvPr id="4" name="Місце для номера слайда 3"/>
          <p:cNvSpPr>
            <a:spLocks noGrp="1"/>
          </p:cNvSpPr>
          <p:nvPr>
            <p:ph type="sldNum" sz="quarter" idx="10"/>
          </p:nvPr>
        </p:nvSpPr>
        <p:spPr/>
        <p:txBody>
          <a:bodyPr/>
          <a:lstStyle/>
          <a:p>
            <a:r>
              <a:rPr lang="ru-RU" smtClean="0"/>
              <a:t>Во многих странах мира широко развит рынок научно-технических разработок (или рынок инноваций). Ведущие позиции на нем занимают мелкие и средние фирмы, которые первыми берут на себя риск освоения новейшей техники и технологии, внедряют НИОКР по заказам других гигантских компаний и государства. В США такие малые фирмы в среднем внедряют на доллар затрат в 17 раз больше нововведений по сравнению с крупными предприятиями. Они создают свыше 90% новых технологий. Перестройка организации научных исследований привела к тому, что за последние 100 лет время с момента естественнонаучного открытия до его практического использования во многих отраслях сократилось более чем в 10 раз. В результате сближения сроков радикальных перемен в естествознании и технике они приняли характер научно-технической революции (НТР).  </a:t>
            </a:r>
          </a:p>
          <a:p>
            <a:r>
              <a:rPr lang="ru-RU" smtClean="0"/>
              <a:t>2.4. Рынок инноваций.</a:t>
            </a:r>
          </a:p>
          <a:p>
            <a:endParaRPr lang="ru-RU"/>
          </a:p>
        </p:txBody>
      </p:sp>
    </p:spTree>
    <p:extLst>
      <p:ext uri="{BB962C8B-B14F-4D97-AF65-F5344CB8AC3E}">
        <p14:creationId xmlns:p14="http://schemas.microsoft.com/office/powerpoint/2010/main" val="3269595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Научно-техническая революция - коренное качественное преобразование производительных сил на основе превращения науки в ведущий фактор производства. На современном  этапе НТР приоритетное развитие получили современное станкостроение, электротехническая промышленность, микроэлектроника, вычислительная техника и приборостроение. НТР характеризуется быстрым ростом производства всех видов  компьютеризированного оборудования и гибких систем. Важными направлениями дальнейшего развития НТР являются:  совершенствование технологии производства и обработки новых материалов, биотехнология, где применяются достижения генной инженерии и клеточной технологии. В нашей стране рынок "высоких технологий" развивался очень медленно. В настоящий период необходимо оказывать государственную помощь в развитии фундаментальных и прикладных наук, экономически стимулировать их широкое освоение и применение. В самом сложном положении находится наукоемкое машиностроение. Некоторые заводы выживают лишь за счет перехода на выпуск технологически отсталого оборудования, скатываясь на уровень 60-х годов.</a:t>
            </a:r>
          </a:p>
          <a:p>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Научно-техническая революция - коренное качественное преобразование производительных сил на основе превращения науки в ведущий фактор производства. На современном  этапе НТР приоритетное развитие получили современное станкостроение, электротехническая промышленность, микроэлектроника, вычислительная техника и приборостроение. НТР характеризуется быстрым ростом производства всех видов  компьютеризированного оборудования и гибких систем. Важными направлениями дальнейшего развития НТР являются:  совершенствование технологии производства и обработки новых материалов, биотехнология, где применяются достижения генной инженерии и клеточной технологии. В нашей стране рынок "высоких технологий" развивался очень медленно. В настоящий период необходимо оказывать государственную помощь в развитии фундаментальных и прикладных наук, экономически стимулировать их широкое освоение и применение. В самом сложном положении находится наукоемкое машиностроение. Некоторые заводы выживают лишь за счет перехода на выпуск технологически отсталого оборудования, скатываясь на уровень 60-х годов.</a:t>
            </a:r>
          </a:p>
          <a:p>
            <a:endParaRPr lang="ru-RU" smtClean="0"/>
          </a:p>
          <a:p>
            <a:endParaRPr lang="ru-RU" smtClean="0"/>
          </a:p>
          <a:p>
            <a:endParaRPr lang="ru-RU"/>
          </a:p>
        </p:txBody>
      </p:sp>
    </p:spTree>
    <p:extLst>
      <p:ext uri="{BB962C8B-B14F-4D97-AF65-F5344CB8AC3E}">
        <p14:creationId xmlns:p14="http://schemas.microsoft.com/office/powerpoint/2010/main" val="3399950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a:r>
            <a:br>
              <a:rPr lang="ru-RU" smtClean="0"/>
            </a:br>
            <a:r>
              <a:rPr lang="ru-RU" smtClean="0"/>
              <a:t>2.5.Рынок духовного, интеллектуального продукта.</a:t>
            </a:r>
          </a:p>
          <a:p>
            <a:endParaRPr lang="ru-RU" smtClean="0"/>
          </a:p>
          <a:p>
            <a:r>
              <a:rPr lang="ru-RU" smtClean="0"/>
              <a:t>Кроме инновационного продукта, есть множество других видов интеллектуальной продукции, результатов духовного творчества, способных попасть в зону рыночных отношений. В широком смысле слова следовало бы говорить о рынке информационного продукта как первичного мыслительной деятельности человека. Но под информацией принято понимать только сведения, сообщения, данные Духовный продукт гораздо более широк, он включает идеи, замыслы, творческую информацию, представленную не только в форме цифр и слов, но и в виде образов, звуков, изображений, моделей, образцов. Все это интеллектуальная собственность.</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a:r>
            <a:br>
              <a:rPr lang="ru-RU" smtClean="0"/>
            </a:br>
            <a:r>
              <a:rPr lang="ru-RU" smtClean="0"/>
              <a:t>2.5.Рынок духовного, интеллектуального продукта.</a:t>
            </a:r>
          </a:p>
          <a:p>
            <a:endParaRPr lang="ru-RU" smtClean="0"/>
          </a:p>
          <a:p>
            <a:r>
              <a:rPr lang="ru-RU" smtClean="0"/>
              <a:t>Кроме инновационного продукта, есть множество других видов интеллектуальной продукции, результатов духовного творчества, способных попасть в зону рыночных отношений. В широком смысле слова следовало бы говорить о рынке информационного продукта как первичного мыслительной деятельности человека. Но под информацией принято понимать только сведения, сообщения, данные Духовный продукт гораздо более широк, он включает идеи, замыслы, творческую информацию, представленную не только в форме цифр и слов, но и в виде образов, звуков, изображений, моделей, образцов. Все это интеллектуальная собственность.</a:t>
            </a:r>
          </a:p>
          <a:p>
            <a:endParaRPr lang="ru-RU" smtClean="0"/>
          </a:p>
          <a:p>
            <a:endParaRPr lang="ru-RU"/>
          </a:p>
        </p:txBody>
      </p:sp>
    </p:spTree>
    <p:extLst>
      <p:ext uri="{BB962C8B-B14F-4D97-AF65-F5344CB8AC3E}">
        <p14:creationId xmlns:p14="http://schemas.microsoft.com/office/powerpoint/2010/main" val="429037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Рыночное хозяйство стало развиваться в полной мере тогда, когда возник наемный труд, люди получили возможность свободно распоряжаться своей рабочей силой. Раб не мог выступать на рынке в качестве продавца услуг своего труда, так как он юридически зависел от рабовладельца и сам выступал в качестве объекта купли-продажи.</a:t>
            </a:r>
          </a:p>
          <a:p>
            <a:r>
              <a:rPr lang="ru-RU" smtClean="0"/>
              <a:t>На рынке рабочей силы цена труда, т. Е. Заработная плата, устанавливается как конкурентное равновесие спроса и предложения по различным категориям работников, по видам работ, по наличию и отсутствию профсоюзов, влияющих на спрос и предложение труда и добивающихся повышения его оплаты для занятой части работников. Заработная плата выступает одной из важнейших и наиболее массовой формой дохода в любой экономике. В системе рыночных цен заработная плата является особо важной категорией еще и потому, что достигает примерно 3/4 национального дохода развитых стран. Регулирование многих процессов в экономике связано с движением заработной платы.</a:t>
            </a:r>
          </a:p>
          <a:p>
            <a:endParaRPr lang="ru-RU" smtClean="0"/>
          </a:p>
          <a:p>
            <a:r>
              <a:rPr lang="ru-RU" smtClean="0"/>
              <a:t>2.6.Рынок труда.</a:t>
            </a:r>
          </a:p>
          <a:p>
            <a:endParaRPr lang="uk-UA"/>
          </a:p>
        </p:txBody>
      </p:sp>
      <p:sp>
        <p:nvSpPr>
          <p:cNvPr id="4" name="Місце для номера слайда 3"/>
          <p:cNvSpPr>
            <a:spLocks noGrp="1"/>
          </p:cNvSpPr>
          <p:nvPr>
            <p:ph type="sldNum" sz="quarter" idx="10"/>
          </p:nvPr>
        </p:nvSpPr>
        <p:spPr/>
        <p:txBody>
          <a:bodyPr/>
          <a:lstStyle/>
          <a:p>
            <a:r>
              <a:rPr lang="ru-RU" smtClean="0"/>
              <a:t>Рыночное хозяйство стало развиваться в полной мере тогда, когда возник наемный труд, люди получили возможность свободно распоряжаться своей рабочей силой. Раб не мог выступать на рынке в качестве продавца услуг своего труда, так как он юридически зависел от рабовладельца и сам выступал в качестве объекта купли-продажи.</a:t>
            </a:r>
          </a:p>
          <a:p>
            <a:r>
              <a:rPr lang="ru-RU" smtClean="0"/>
              <a:t>На рынке рабочей силы цена труда, т. Е. Заработная плата, устанавливается как конкурентное равновесие спроса и предложения по различным категориям работников, по видам работ, по наличию и отсутствию профсоюзов, влияющих на спрос и предложение труда и добивающихся повышения его оплаты для занятой части работников. Заработная плата выступает одной из важнейших и наиболее массовой формой дохода в любой экономике. В системе рыночных цен заработная плата является особо важной категорией еще и потому, что достигает примерно 3/4 национального дохода развитых стран. Регулирование многих процессов в экономике связано с движением заработной платы.</a:t>
            </a:r>
          </a:p>
          <a:p>
            <a:endParaRPr lang="ru-RU" smtClean="0"/>
          </a:p>
          <a:p>
            <a:r>
              <a:rPr lang="ru-RU" smtClean="0"/>
              <a:t>2.6.Рынок труда.</a:t>
            </a:r>
          </a:p>
          <a:p>
            <a:endParaRPr lang="ru-RU"/>
          </a:p>
        </p:txBody>
      </p:sp>
    </p:spTree>
    <p:extLst>
      <p:ext uri="{BB962C8B-B14F-4D97-AF65-F5344CB8AC3E}">
        <p14:creationId xmlns:p14="http://schemas.microsoft.com/office/powerpoint/2010/main" val="1781669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2.7. Рынок жилой площади.</a:t>
            </a:r>
          </a:p>
          <a:p>
            <a:r>
              <a:rPr lang="ru-RU" smtClean="0"/>
              <a:t>Многие люди в нашей стране считают куплю-продажу жилья предосудительной И твердо уверены, что жилая площадь должна предоставляться человеку и семье бесплатно. В то время как с позиций рыночной психологии продажа и купля жилой площади вполне естественна. Она не только не противоречит рыночным принципам, но и вытекает из них. Сложившуюся же в прошлом ситуацию на советском «рынке» жилья никоим образом нельзя назвать ни логичной, ни нормальной, ни справедливой. Одна часть людей, находящаяся в орбите частного и кооперативного жилого сектора, вынуждена нести полностью все расходы, связанные с  приобретением жилья. Другая же ничем не худшая часть наших людей получает жилую площадь бесплатно, да еще и расходы по ее содержанию несет частично.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2.7. Рынок жилой площади.</a:t>
            </a:r>
          </a:p>
          <a:p>
            <a:r>
              <a:rPr lang="ru-RU" smtClean="0"/>
              <a:t>Многие люди в нашей стране считают куплю-продажу жилья предосудительной И твердо уверены, что жилая площадь должна предоставляться человеку и семье бесплатно. В то время как с позиций рыночной психологии продажа и купля жилой площади вполне естественна. Она не только не противоречит рыночным принципам, но и вытекает из них. Сложившуюся же в прошлом ситуацию на советском «рынке» жилья никоим образом нельзя назвать ни логичной, ни нормальной, ни справедливой. Одна часть людей, находящаяся в орбите частного и кооперативного жилого сектора, вынуждена нести полностью все расходы, связанные с  приобретением жилья. Другая же ничем не худшая часть наших людей получает жилую площадь бесплатно, да еще и расходы по ее содержанию несет частично. </a:t>
            </a:r>
          </a:p>
          <a:p>
            <a:endParaRPr lang="ru-RU" smtClean="0"/>
          </a:p>
          <a:p>
            <a:endParaRPr lang="ru-RU"/>
          </a:p>
        </p:txBody>
      </p:sp>
    </p:spTree>
    <p:extLst>
      <p:ext uri="{BB962C8B-B14F-4D97-AF65-F5344CB8AC3E}">
        <p14:creationId xmlns:p14="http://schemas.microsoft.com/office/powerpoint/2010/main" val="4087676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Первые попытки государственных органов ориентировать людей на выкуп предоставленной им государственной жилой площади и превращения ее в свою собственность успеха не имели. Люди рассуждали просто: ведь и так государственная жилая площадь, по сути, принадлежит квартиросъемщику и прописанным на ней или внесенным в ордер жильцам. Вот разве только продавать ее формально было нельзя. И некоторым приходилось изыскивать хитрые способы теневой продажи под видом обмена или прописки на свою площадь родственников. В условиях перехода к рынку надлежит усвоить, что жилая площадь представляет типичный объект рыночных отношений и подлежит купле-продаже по рыночным ценам наравне с другими товарами на других рынках. Право строительства и продажи жилья должно принадлежать на равных началах государственным, коллективным, кооперативным организациям и гражданам. Жилье представляет такую же собственность, как и иные виды имущества.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Первые попытки государственных органов ориентировать людей на выкуп предоставленной им государственной жилой площади и превращения ее в свою собственность успеха не имели. Люди рассуждали просто: ведь и так государственная жилая площадь, по сути, принадлежит квартиросъемщику и прописанным на ней или внесенным в ордер жильцам. Вот разве только продавать ее формально было нельзя. И некоторым приходилось изыскивать хитрые способы теневой продажи под видом обмена или прописки на свою площадь родственников. В условиях перехода к рынку надлежит усвоить, что жилая площадь представляет типичный объект рыночных отношений и подлежит купле-продаже по рыночным ценам наравне с другими товарами на других рынках. Право строительства и продажи жилья должно принадлежать на равных началах государственным, коллективным, кооперативным организациям и гражданам. Жилье представляет такую же собственность, как и иные виды имущества. </a:t>
            </a:r>
          </a:p>
          <a:p>
            <a:endParaRPr lang="ru-RU" smtClean="0"/>
          </a:p>
          <a:p>
            <a:endParaRPr lang="ru-RU"/>
          </a:p>
        </p:txBody>
      </p:sp>
    </p:spTree>
    <p:extLst>
      <p:ext uri="{BB962C8B-B14F-4D97-AF65-F5344CB8AC3E}">
        <p14:creationId xmlns:p14="http://schemas.microsoft.com/office/powerpoint/2010/main" val="165238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И подлежит разгосударствлению и приватизации первоочередным и узаконенным образом. Не следует думать, что подобная система бесчеловечна и лишает беднейшие  слои населения возможности улучшать свои жилищные условия, отдавая все предпочтение богатым. В то же время рынок жилья намного упрощает обмен, переезд в другое  место жительства, передачу жилой площади по наследству, улучшает отношение людей к жилому фонду, повышает заинтересованность всех слоев населения в жилищном строительстве, способствует реализации избытков жилой площади, устраняет многочисленные махинации с жильем, его скрытую продажу. Отметим, что введение рынка жилья постепенно приводит к уменьшению колоссального несоответствия между мизерной платой, вносимой за пользование государственной квартирой, и баснословно высокой платой, за которую снимают ту же квартиру лица, не имеющие жилой площади. </a:t>
            </a:r>
          </a:p>
          <a:p>
            <a:endParaRPr lang="uk-UA"/>
          </a:p>
        </p:txBody>
      </p:sp>
      <p:sp>
        <p:nvSpPr>
          <p:cNvPr id="4" name="Місце для номера слайда 3"/>
          <p:cNvSpPr>
            <a:spLocks noGrp="1"/>
          </p:cNvSpPr>
          <p:nvPr>
            <p:ph type="sldNum" sz="quarter" idx="10"/>
          </p:nvPr>
        </p:nvSpPr>
        <p:spPr/>
        <p:txBody>
          <a:bodyPr/>
          <a:lstStyle/>
          <a:p>
            <a:r>
              <a:rPr lang="ru-RU" smtClean="0"/>
              <a:t>И подлежит разгосударствлению и приватизации первоочередным и узаконенным образом. Не следует думать, что подобная система бесчеловечна и лишает беднейшие  слои населения возможности улучшать свои жилищные условия, отдавая все предпочтение богатым. В то же время рынок жилья намного упрощает обмен, переезд в другое  место жительства, передачу жилой площади по наследству, улучшает отношение людей к жилому фонду, повышает заинтересованность всех слоев населения в жилищном строительстве, способствует реализации избытков жилой площади, устраняет многочисленные махинации с жильем, его скрытую продажу. Отметим, что введение рынка жилья постепенно приводит к уменьшению колоссального несоответствия между мизерной платой, вносимой за пользование государственной квартирой, и баснословно высокой платой, за которую снимают ту же квартиру лица, не имеющие жилой площади. </a:t>
            </a:r>
          </a:p>
          <a:p>
            <a:endParaRPr lang="ru-RU"/>
          </a:p>
        </p:txBody>
      </p:sp>
    </p:spTree>
    <p:extLst>
      <p:ext uri="{BB962C8B-B14F-4D97-AF65-F5344CB8AC3E}">
        <p14:creationId xmlns:p14="http://schemas.microsoft.com/office/powerpoint/2010/main" val="1356400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условиях реализации антикризисной программы и перехода к рыночной экономике инвестиционная политика в России должна быть нацелена на улучшение соотношения между капиталовложениями в ресурсо-добывающие, перерабатывающие и потребляющие отрасли; необходимо перераспределение инвестиций в пользу отраслей, обеспечивающих научно-технический прогресс, повышение доли вложений на развитие непроизводственной сферы, отраслей социальной инфраструктуры. В настоящее время крайне тяжелая ситуация с капиталовложениями: "основа инвестиционного кризиса – высокая  инфляция, вследствие чего деньги идут не в производство, а посредничество. Бюджетных вложений уже почти нет, фондового рынка еще нет - такова неизбежная комбинация переходного периода, негативные последствия которой для инвестиций совершенно очевидны. Из-за инфляции кредит стал не только дорогим, но и преимущественно краткосрочным", более того, "федеральному собранию и правительству предстоит немало сделать для того, чтобы вложения в российскую экономику стали более привлекательными для иностранных фирм. При этом ясно, что последние будут воздерживаться от серьезных инвестиций до тех пор, пока не наступит стабилизация, пока в российскую экономику не начнут вкладывать капиталы отечественные предприниматели". </a:t>
            </a:r>
          </a:p>
          <a:p>
            <a:endParaRPr lang="ru-RU" smtClean="0"/>
          </a:p>
          <a:p>
            <a:r>
              <a:rPr lang="ru-RU" smtClean="0"/>
              <a:t>2.8.Рынок инвестиций.</a:t>
            </a:r>
          </a:p>
          <a:p>
            <a:endParaRPr lang="uk-UA"/>
          </a:p>
        </p:txBody>
      </p:sp>
      <p:sp>
        <p:nvSpPr>
          <p:cNvPr id="4" name="Місце для номера слайда 3"/>
          <p:cNvSpPr>
            <a:spLocks noGrp="1"/>
          </p:cNvSpPr>
          <p:nvPr>
            <p:ph type="sldNum" sz="quarter" idx="10"/>
          </p:nvPr>
        </p:nvSpPr>
        <p:spPr/>
        <p:txBody>
          <a:bodyPr/>
          <a:lstStyle/>
          <a:p>
            <a:r>
              <a:rPr lang="ru-RU" smtClean="0"/>
              <a:t>В условиях реализации антикризисной программы и перехода к рыночной экономике инвестиционная политика в России должна быть нацелена на улучшение соотношения между капиталовложениями в ресурсо-добывающие, перерабатывающие и потребляющие отрасли; необходимо перераспределение инвестиций в пользу отраслей, обеспечивающих научно-технический прогресс, повышение доли вложений на развитие непроизводственной сферы, отраслей социальной инфраструктуры. В настоящее время крайне тяжелая ситуация с капиталовложениями: "основа инвестиционного кризиса – высокая  инфляция, вследствие чего деньги идут не в производство, а посредничество. Бюджетных вложений уже почти нет, фондового рынка еще нет - такова неизбежная комбинация переходного периода, негативные последствия которой для инвестиций совершенно очевидны. Из-за инфляции кредит стал не только дорогим, но и преимущественно краткосрочным", более того, "федеральному собранию и правительству предстоит немало сделать для того, чтобы вложения в российскую экономику стали более привлекательными для иностранных фирм. При этом ясно, что последние будут воздерживаться от серьезных инвестиций до тех пор, пока не наступит стабилизация, пока в российскую экономику не начнут вкладывать капиталы отечественные предприниматели". </a:t>
            </a:r>
          </a:p>
          <a:p>
            <a:endParaRPr lang="ru-RU" smtClean="0"/>
          </a:p>
          <a:p>
            <a:r>
              <a:rPr lang="ru-RU" smtClean="0"/>
              <a:t>2.8.Рынок инвестиций.</a:t>
            </a:r>
          </a:p>
          <a:p>
            <a:endParaRPr lang="ru-RU"/>
          </a:p>
        </p:txBody>
      </p:sp>
    </p:spTree>
    <p:extLst>
      <p:ext uri="{BB962C8B-B14F-4D97-AF65-F5344CB8AC3E}">
        <p14:creationId xmlns:p14="http://schemas.microsoft.com/office/powerpoint/2010/main" val="32412657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a:r>
            <a:br>
              <a:rPr lang="ru-RU" smtClean="0"/>
            </a:br>
            <a:r>
              <a:rPr lang="ru-RU" smtClean="0"/>
              <a:t> 2.9.Рынки денег, валюты и ценных бумаг.</a:t>
            </a:r>
          </a:p>
          <a:p>
            <a:endParaRPr lang="ru-RU" smtClean="0"/>
          </a:p>
          <a:p>
            <a:r>
              <a:rPr lang="ru-RU" smtClean="0"/>
              <a:t>Современный же денежный рынок выходит далеко за пределы этих мелких</a:t>
            </a:r>
          </a:p>
          <a:p>
            <a:r>
              <a:rPr lang="ru-RU" smtClean="0"/>
              <a:t>Форм, предоставляя широкую возможность свободной торговле всеми видами</a:t>
            </a:r>
          </a:p>
          <a:p>
            <a:r>
              <a:rPr lang="ru-RU" smtClean="0"/>
              <a:t>Денежных знаков кому угодно и как угодно, в том числе по свободным</a:t>
            </a:r>
          </a:p>
          <a:p>
            <a:r>
              <a:rPr lang="ru-RU" smtClean="0"/>
              <a:t>Рыночным ценам. Это вовсе не означает, что валютно-денежный рынок не</a:t>
            </a:r>
          </a:p>
          <a:p>
            <a:r>
              <a:rPr lang="ru-RU" smtClean="0"/>
              <a:t>Регулируется государством и не связан никакими ограничениями. Нет,</a:t>
            </a:r>
          </a:p>
          <a:p>
            <a:r>
              <a:rPr lang="ru-RU" smtClean="0"/>
              <a:t>Ограничительные условия, конечно, есть, но они не опутывают</a:t>
            </a:r>
          </a:p>
          <a:p>
            <a:r>
              <a:rPr lang="ru-RU" smtClean="0"/>
              <a:t>Предпринимателя по рукам и ногам, а лишь сужают зону его свободного</a:t>
            </a:r>
          </a:p>
          <a:p>
            <a:r>
              <a:rPr lang="ru-RU" smtClean="0"/>
              <a:t>Действия.</a:t>
            </a:r>
          </a:p>
          <a:p>
            <a:r>
              <a:rPr lang="ru-RU" smtClean="0"/>
              <a:t> </a:t>
            </a:r>
          </a:p>
          <a:p>
            <a:r>
              <a:rPr lang="ru-RU" smtClean="0"/>
              <a:t>Рынок денег в принципе может существовать даже при наличии в стране</a:t>
            </a:r>
          </a:p>
          <a:p>
            <a:r>
              <a:rPr lang="ru-RU" smtClean="0"/>
              <a:t>Единственной денежной единицы. В этом случае он распространяет свое</a:t>
            </a:r>
          </a:p>
          <a:p>
            <a:r>
              <a:rPr lang="ru-RU" smtClean="0"/>
              <a:t>Действие на кредитование, предоставление денежных средств взаймы, то</a:t>
            </a:r>
          </a:p>
          <a:p>
            <a:r>
              <a:rPr lang="ru-RU" smtClean="0"/>
              <a:t>Есть на операции по возможному обмену «сегодняшних» денег на</a:t>
            </a:r>
          </a:p>
          <a:p>
            <a:r>
              <a:rPr lang="ru-RU" smtClean="0"/>
              <a:t>«завтрашние» деньги. Если же вводится параллельная валюта в виде,</a:t>
            </a:r>
          </a:p>
          <a:p>
            <a:r>
              <a:rPr lang="ru-RU" smtClean="0"/>
              <a:t>Скажем, золотого рубля или возникают республиканские валюты, то рыночные</a:t>
            </a:r>
          </a:p>
          <a:p>
            <a:r>
              <a:rPr lang="ru-RU" smtClean="0"/>
              <a:t>Отношения обретают гораздо более широкие возможности в виде покупок и</a:t>
            </a:r>
          </a:p>
          <a:p>
            <a:r>
              <a:rPr lang="ru-RU" smtClean="0"/>
              <a:t>Продаж одной валюты за другую.</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a:r>
            <a:br>
              <a:rPr lang="ru-RU" smtClean="0"/>
            </a:br>
            <a:r>
              <a:rPr lang="ru-RU" smtClean="0"/>
              <a:t> 2.9.Рынки денег, валюты и ценных бумаг.</a:t>
            </a:r>
          </a:p>
          <a:p>
            <a:endParaRPr lang="ru-RU" smtClean="0"/>
          </a:p>
          <a:p>
            <a:r>
              <a:rPr lang="ru-RU" smtClean="0"/>
              <a:t>Современный же денежный рынок выходит далеко за пределы этих мелких</a:t>
            </a:r>
          </a:p>
          <a:p>
            <a:r>
              <a:rPr lang="ru-RU" smtClean="0"/>
              <a:t>Форм, предоставляя широкую возможность свободной торговле всеми видами</a:t>
            </a:r>
          </a:p>
          <a:p>
            <a:r>
              <a:rPr lang="ru-RU" smtClean="0"/>
              <a:t>Денежных знаков кому угодно и как угодно, в том числе по свободным</a:t>
            </a:r>
          </a:p>
          <a:p>
            <a:r>
              <a:rPr lang="ru-RU" smtClean="0"/>
              <a:t>Рыночным ценам. Это вовсе не означает, что валютно-денежный рынок не</a:t>
            </a:r>
          </a:p>
          <a:p>
            <a:r>
              <a:rPr lang="ru-RU" smtClean="0"/>
              <a:t>Регулируется государством и не связан никакими ограничениями. Нет,</a:t>
            </a:r>
          </a:p>
          <a:p>
            <a:r>
              <a:rPr lang="ru-RU" smtClean="0"/>
              <a:t>Ограничительные условия, конечно, есть, но они не опутывают</a:t>
            </a:r>
          </a:p>
          <a:p>
            <a:r>
              <a:rPr lang="ru-RU" smtClean="0"/>
              <a:t>Предпринимателя по рукам и ногам, а лишь сужают зону его свободного</a:t>
            </a:r>
          </a:p>
          <a:p>
            <a:r>
              <a:rPr lang="ru-RU" smtClean="0"/>
              <a:t>Действия.</a:t>
            </a:r>
          </a:p>
          <a:p>
            <a:r>
              <a:rPr lang="ru-RU" smtClean="0"/>
              <a:t> </a:t>
            </a:r>
          </a:p>
          <a:p>
            <a:r>
              <a:rPr lang="ru-RU" smtClean="0"/>
              <a:t>Рынок денег в принципе может существовать даже при наличии в стране</a:t>
            </a:r>
          </a:p>
          <a:p>
            <a:r>
              <a:rPr lang="ru-RU" smtClean="0"/>
              <a:t>Единственной денежной единицы. В этом случае он распространяет свое</a:t>
            </a:r>
          </a:p>
          <a:p>
            <a:r>
              <a:rPr lang="ru-RU" smtClean="0"/>
              <a:t>Действие на кредитование, предоставление денежных средств взаймы, то</a:t>
            </a:r>
          </a:p>
          <a:p>
            <a:r>
              <a:rPr lang="ru-RU" smtClean="0"/>
              <a:t>Есть на операции по возможному обмену «сегодняшних» денег на</a:t>
            </a:r>
          </a:p>
          <a:p>
            <a:r>
              <a:rPr lang="ru-RU" smtClean="0"/>
              <a:t>«завтрашние» деньги. Если же вводится параллельная валюта в виде,</a:t>
            </a:r>
          </a:p>
          <a:p>
            <a:r>
              <a:rPr lang="ru-RU" smtClean="0"/>
              <a:t>Скажем, золотого рубля или возникают республиканские валюты, то рыночные</a:t>
            </a:r>
          </a:p>
          <a:p>
            <a:r>
              <a:rPr lang="ru-RU" smtClean="0"/>
              <a:t>Отношения обретают гораздо более широкие возможности в виде покупок и</a:t>
            </a:r>
          </a:p>
          <a:p>
            <a:r>
              <a:rPr lang="ru-RU" smtClean="0"/>
              <a:t>Продаж одной валюты за другую.</a:t>
            </a:r>
          </a:p>
          <a:p>
            <a:endParaRPr lang="ru-RU" smtClean="0"/>
          </a:p>
          <a:p>
            <a:endParaRPr lang="ru-RU"/>
          </a:p>
        </p:txBody>
      </p:sp>
    </p:spTree>
    <p:extLst>
      <p:ext uri="{BB962C8B-B14F-4D97-AF65-F5344CB8AC3E}">
        <p14:creationId xmlns:p14="http://schemas.microsoft.com/office/powerpoint/2010/main" val="3500291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Экономика</a:t>
            </a:r>
          </a:p>
          <a:p>
            <a:endParaRPr lang="uk-UA"/>
          </a:p>
        </p:txBody>
      </p:sp>
      <p:sp>
        <p:nvSpPr>
          <p:cNvPr id="4" name="Місце для номера слайда 3"/>
          <p:cNvSpPr>
            <a:spLocks noGrp="1"/>
          </p:cNvSpPr>
          <p:nvPr>
            <p:ph type="sldNum" sz="quarter" idx="10"/>
          </p:nvPr>
        </p:nvSpPr>
        <p:spPr/>
        <p:txBody>
          <a:bodyPr/>
          <a:lstStyle/>
          <a:p>
            <a:r>
              <a:rPr lang="ru-RU" smtClean="0"/>
              <a:t>Экономика</a:t>
            </a:r>
          </a:p>
          <a:p>
            <a:endParaRPr lang="ru-RU"/>
          </a:p>
        </p:txBody>
      </p:sp>
    </p:spTree>
    <p:extLst>
      <p:ext uri="{BB962C8B-B14F-4D97-AF65-F5344CB8AC3E}">
        <p14:creationId xmlns:p14="http://schemas.microsoft.com/office/powerpoint/2010/main" val="973340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Рынок валюты, под которой понимается уже не только национальная, но и иностранная валюта, означает еще большую возможность купли, продажи, обмена по определенному валютному курсу (мировому, государственному, плавающему, свободному) денег одной страны на деньги другой. Естественно, что активность валютного рынка и диапазон его действия во многом зависят от конвертируемости валюты. Конечно, разделение рынка на валютный и денежный до некоторой степени условно. В общем случае валютный рынок одновременно является денежным, а</a:t>
            </a:r>
          </a:p>
          <a:p>
            <a:r>
              <a:rPr lang="ru-RU" smtClean="0"/>
              <a:t>Денежный – валютным. Однотипным с ними по природе, но все же и самостоятельным является рынок ценных бумаг. Последние представляют особый вид денежных или имущественных документов, которые либо обладают определенной, выраженной В денежных единицах стоимостью, либо предоставляют владельцу</a:t>
            </a:r>
          </a:p>
          <a:p>
            <a:endParaRPr lang="ru-RU" smtClean="0"/>
          </a:p>
          <a:p>
            <a:r>
              <a:rPr lang="ru-RU" smtClean="0"/>
              <a:t/>
            </a:r>
            <a:br>
              <a:rPr lang="ru-RU" smtClean="0"/>
            </a:br>
            <a:r>
              <a:rPr lang="ru-RU" smtClean="0"/>
              <a:t> 2.9.Рынки денег, валюты и ценных бумаг.</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Рынок валюты, под которой понимается уже не только национальная, но и иностранная валюта, означает еще большую возможность купли, продажи, обмена по определенному валютному курсу (мировому, государственному, плавающему, свободному) денег одной страны на деньги другой. Естественно, что активность валютного рынка и диапазон его действия во многом зависят от конвертируемости валюты. Конечно, разделение рынка на валютный и денежный до некоторой степени условно. В общем случае валютный рынок одновременно является денежным, а</a:t>
            </a:r>
          </a:p>
          <a:p>
            <a:r>
              <a:rPr lang="ru-RU" smtClean="0"/>
              <a:t>Денежный – валютным. Однотипным с ними по природе, но все же и самостоятельным является рынок ценных бумаг. Последние представляют особый вид денежных или имущественных документов, которые либо обладают определенной, выраженной В денежных единицах стоимостью, либо предоставляют владельцу</a:t>
            </a:r>
          </a:p>
          <a:p>
            <a:endParaRPr lang="ru-RU" smtClean="0"/>
          </a:p>
          <a:p>
            <a:r>
              <a:rPr lang="ru-RU" smtClean="0"/>
              <a:t/>
            </a:r>
            <a:br>
              <a:rPr lang="ru-RU" smtClean="0"/>
            </a:br>
            <a:r>
              <a:rPr lang="ru-RU" smtClean="0"/>
              <a:t> 2.9.Рынки денег, валюты и ценных бумаг.</a:t>
            </a:r>
          </a:p>
          <a:p>
            <a:endParaRPr lang="ru-RU" smtClean="0"/>
          </a:p>
          <a:p>
            <a:endParaRPr lang="ru-RU"/>
          </a:p>
        </p:txBody>
      </p:sp>
    </p:spTree>
    <p:extLst>
      <p:ext uri="{BB962C8B-B14F-4D97-AF65-F5344CB8AC3E}">
        <p14:creationId xmlns:p14="http://schemas.microsoft.com/office/powerpoint/2010/main" val="903341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Переход к рынку ценных бумаг имеет в виду раскрепощение их обращения, Возможность свободной покупки, продажи, перепродажи, обмена как на Деньги, так и на другие ценные бумаги. На рынке ценных бумаг их курс Становится мобильным, подвижным. Развитию рынка ценных бумаг Способствуют коммерческие банки.  Полноценная рыночная экономика содержит в качестве составной части рынок Денег и ценных бумаг. Денежный рынок не просто обменный. Он призван</a:t>
            </a:r>
          </a:p>
          <a:p>
            <a:r>
              <a:rPr lang="ru-RU" smtClean="0"/>
              <a:t>Обслуживать товарные рынки и рынок услуг, формировать в единстве Товарно-денежные отношения на рыночной основе.  </a:t>
            </a:r>
          </a:p>
          <a:p>
            <a:r>
              <a:rPr lang="ru-RU" smtClean="0"/>
              <a:t/>
            </a:r>
            <a:br>
              <a:rPr lang="ru-RU" smtClean="0"/>
            </a:br>
            <a:r>
              <a:rPr lang="ru-RU" smtClean="0"/>
              <a:t> 2.9.Рынки денег, валюты и ценных бумаг.</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Переход к рынку ценных бумаг имеет в виду раскрепощение их обращения, Возможность свободной покупки, продажи, перепродажи, обмена как на Деньги, так и на другие ценные бумаги. На рынке ценных бумаг их курс Становится мобильным, подвижным. Развитию рынка ценных бумаг Способствуют коммерческие банки.  Полноценная рыночная экономика содержит в качестве составной части рынок Денег и ценных бумаг. Денежный рынок не просто обменный. Он призван</a:t>
            </a:r>
          </a:p>
          <a:p>
            <a:r>
              <a:rPr lang="ru-RU" smtClean="0"/>
              <a:t>Обслуживать товарные рынки и рынок услуг, формировать в единстве Товарно-денежные отношения на рыночной основе.  </a:t>
            </a:r>
          </a:p>
          <a:p>
            <a:r>
              <a:rPr lang="ru-RU" smtClean="0"/>
              <a:t/>
            </a:r>
            <a:br>
              <a:rPr lang="ru-RU" smtClean="0"/>
            </a:br>
            <a:r>
              <a:rPr lang="ru-RU" smtClean="0"/>
              <a:t> 2.9.Рынки денег, валюты и ценных бумаг.</a:t>
            </a:r>
          </a:p>
          <a:p>
            <a:endParaRPr lang="ru-RU" smtClean="0"/>
          </a:p>
          <a:p>
            <a:endParaRPr lang="ru-RU"/>
          </a:p>
        </p:txBody>
      </p:sp>
    </p:spTree>
    <p:extLst>
      <p:ext uri="{BB962C8B-B14F-4D97-AF65-F5344CB8AC3E}">
        <p14:creationId xmlns:p14="http://schemas.microsoft.com/office/powerpoint/2010/main" val="3288563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ГОУ СПО ПОЛИТЕХНИЧЕСКИЙ КОЛЛЕДЖ № 50</a:t>
            </a:r>
          </a:p>
          <a:p>
            <a:r>
              <a:rPr lang="ru-RU" smtClean="0"/>
              <a:t>Презентацию выполнила - преподаватель Лопанова Е.Н.</a:t>
            </a:r>
          </a:p>
          <a:p>
            <a:r>
              <a:rPr lang="ru-RU" smtClean="0"/>
              <a:t>2011 г</a:t>
            </a:r>
          </a:p>
          <a:p>
            <a:r>
              <a:rPr lang="ru-RU" smtClean="0"/>
              <a:t>Список использованной литературы.</a:t>
            </a:r>
          </a:p>
          <a:p>
            <a:r>
              <a:rPr lang="ru-RU" smtClean="0"/>
              <a:t> Экономика: Принципы, проблемы и политика. Том1,2. Кэмпбелл Маконнел и</a:t>
            </a:r>
          </a:p>
          <a:p>
            <a:r>
              <a:rPr lang="ru-RU" smtClean="0"/>
              <a:t>Стенли Брю М.: Республика 1999 </a:t>
            </a:r>
          </a:p>
          <a:p>
            <a:r>
              <a:rPr lang="ru-RU" smtClean="0"/>
              <a:t> Экономическая теория- Мн.: «НТЦ АПИ», 1998.</a:t>
            </a:r>
          </a:p>
          <a:p>
            <a:r>
              <a:rPr lang="ru-RU" smtClean="0"/>
              <a:t> Курс экономики: Учебник. – 2-е изд., доп./ Под ред. Б.А. Райзберга- М.:</a:t>
            </a:r>
          </a:p>
          <a:p>
            <a:r>
              <a:rPr lang="ru-RU" smtClean="0"/>
              <a:t>ИНФРА-М. 1999</a:t>
            </a:r>
          </a:p>
          <a:p>
            <a:r>
              <a:rPr lang="ru-RU" smtClean="0"/>
              <a:t> Экономическая теория под ред. Н.И.Базылева, С.П.Гурко, Минск, БГЭУ 1999 </a:t>
            </a:r>
          </a:p>
          <a:p>
            <a:r>
              <a:rPr lang="ru-RU" smtClean="0"/>
              <a:t> Рыночная экономика, учебник, ТОО Редакция журнала «Деловая жизнь»</a:t>
            </a:r>
          </a:p>
          <a:p>
            <a:r>
              <a:rPr lang="ru-RU" smtClean="0"/>
              <a:t>Москва, 1998</a:t>
            </a:r>
          </a:p>
          <a:p>
            <a:r>
              <a:rPr lang="ru-RU" smtClean="0"/>
              <a:t> Основы Экономической теории, ГУ ВШЭ, Москва, Вита-пресс, 1999</a:t>
            </a:r>
          </a:p>
          <a:p>
            <a:endParaRPr lang="uk-UA"/>
          </a:p>
        </p:txBody>
      </p:sp>
      <p:sp>
        <p:nvSpPr>
          <p:cNvPr id="4" name="Місце для номера слайда 3"/>
          <p:cNvSpPr>
            <a:spLocks noGrp="1"/>
          </p:cNvSpPr>
          <p:nvPr>
            <p:ph type="sldNum" sz="quarter" idx="10"/>
          </p:nvPr>
        </p:nvSpPr>
        <p:spPr/>
        <p:txBody>
          <a:bodyPr/>
          <a:lstStyle/>
          <a:p>
            <a:r>
              <a:rPr lang="ru-RU" smtClean="0"/>
              <a:t>ГОУ СПО ПОЛИТЕХНИЧЕСКИЙ КОЛЛЕДЖ № 50</a:t>
            </a:r>
          </a:p>
          <a:p>
            <a:r>
              <a:rPr lang="ru-RU" smtClean="0"/>
              <a:t>Презентацию выполнила - преподаватель Лопанова Е.Н.</a:t>
            </a:r>
          </a:p>
          <a:p>
            <a:r>
              <a:rPr lang="ru-RU" smtClean="0"/>
              <a:t>2011 г</a:t>
            </a:r>
          </a:p>
          <a:p>
            <a:r>
              <a:rPr lang="ru-RU" smtClean="0"/>
              <a:t>Список использованной литературы.</a:t>
            </a:r>
          </a:p>
          <a:p>
            <a:r>
              <a:rPr lang="ru-RU" smtClean="0"/>
              <a:t> Экономика: Принципы, проблемы и политика. Том1,2. Кэмпбелл Маконнел и</a:t>
            </a:r>
          </a:p>
          <a:p>
            <a:r>
              <a:rPr lang="ru-RU" smtClean="0"/>
              <a:t>Стенли Брю М.: Республика 1999 </a:t>
            </a:r>
          </a:p>
          <a:p>
            <a:r>
              <a:rPr lang="ru-RU" smtClean="0"/>
              <a:t> Экономическая теория- Мн.: «НТЦ АПИ», 1998.</a:t>
            </a:r>
          </a:p>
          <a:p>
            <a:r>
              <a:rPr lang="ru-RU" smtClean="0"/>
              <a:t> Курс экономики: Учебник. – 2-е изд., доп./ Под ред. Б.А. Райзберга- М.:</a:t>
            </a:r>
          </a:p>
          <a:p>
            <a:r>
              <a:rPr lang="ru-RU" smtClean="0"/>
              <a:t>ИНФРА-М. 1999</a:t>
            </a:r>
          </a:p>
          <a:p>
            <a:r>
              <a:rPr lang="ru-RU" smtClean="0"/>
              <a:t> Экономическая теория под ред. Н.И.Базылева, С.П.Гурко, Минск, БГЭУ 1999 </a:t>
            </a:r>
          </a:p>
          <a:p>
            <a:r>
              <a:rPr lang="ru-RU" smtClean="0"/>
              <a:t> Рыночная экономика, учебник, ТОО Редакция журнала «Деловая жизнь»</a:t>
            </a:r>
          </a:p>
          <a:p>
            <a:r>
              <a:rPr lang="ru-RU" smtClean="0"/>
              <a:t>Москва, 1998</a:t>
            </a:r>
          </a:p>
          <a:p>
            <a:r>
              <a:rPr lang="ru-RU" smtClean="0"/>
              <a:t> Основы Экономической теории, ГУ ВШЭ, Москва, Вита-пресс, 1999</a:t>
            </a:r>
          </a:p>
          <a:p>
            <a:endParaRPr lang="ru-RU"/>
          </a:p>
        </p:txBody>
      </p:sp>
    </p:spTree>
    <p:extLst>
      <p:ext uri="{BB962C8B-B14F-4D97-AF65-F5344CB8AC3E}">
        <p14:creationId xmlns:p14="http://schemas.microsoft.com/office/powerpoint/2010/main" val="4221222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1.Введение.	</a:t>
            </a:r>
          </a:p>
          <a:p>
            <a:r>
              <a:rPr lang="ru-RU" smtClean="0"/>
              <a:t>2.Основные виды рынков.	</a:t>
            </a:r>
          </a:p>
          <a:p>
            <a:r>
              <a:rPr lang="ru-RU" smtClean="0"/>
              <a:t>2.1.Рынок потребительских товаров.	</a:t>
            </a:r>
          </a:p>
          <a:p>
            <a:r>
              <a:rPr lang="ru-RU" smtClean="0"/>
              <a:t>2.2.Рынок средств производства.	</a:t>
            </a:r>
          </a:p>
          <a:p>
            <a:r>
              <a:rPr lang="ru-RU" smtClean="0"/>
              <a:t>2.3.Рынок капитала и капитальных активов.	</a:t>
            </a:r>
          </a:p>
          <a:p>
            <a:r>
              <a:rPr lang="ru-RU" smtClean="0"/>
              <a:t>2.4. Рынок инноваций.	</a:t>
            </a:r>
          </a:p>
          <a:p>
            <a:r>
              <a:rPr lang="ru-RU" smtClean="0"/>
              <a:t>2.5.Рынок духовного, интеллектуального продукта.	</a:t>
            </a:r>
          </a:p>
          <a:p>
            <a:r>
              <a:rPr lang="ru-RU" smtClean="0"/>
              <a:t>2.6.Рынок труда.	</a:t>
            </a:r>
          </a:p>
          <a:p>
            <a:r>
              <a:rPr lang="ru-RU" smtClean="0"/>
              <a:t>2.7. Рынок жилой площади.	</a:t>
            </a:r>
          </a:p>
          <a:p>
            <a:r>
              <a:rPr lang="ru-RU" smtClean="0"/>
              <a:t>2.8.Рынок инвестиций.	</a:t>
            </a:r>
          </a:p>
          <a:p>
            <a:r>
              <a:rPr lang="ru-RU" smtClean="0"/>
              <a:t>2.9.Рынки денег, валюты и ценных бумаг.	</a:t>
            </a:r>
          </a:p>
          <a:p>
            <a:endParaRPr lang="ru-RU" smtClean="0"/>
          </a:p>
          <a:p>
            <a:r>
              <a:rPr lang="ru-RU" smtClean="0"/>
              <a:t>Содержание</a:t>
            </a:r>
          </a:p>
          <a:p>
            <a:endParaRPr lang="uk-UA"/>
          </a:p>
        </p:txBody>
      </p:sp>
      <p:sp>
        <p:nvSpPr>
          <p:cNvPr id="4" name="Місце для номера слайда 3"/>
          <p:cNvSpPr>
            <a:spLocks noGrp="1"/>
          </p:cNvSpPr>
          <p:nvPr>
            <p:ph type="sldNum" sz="quarter" idx="10"/>
          </p:nvPr>
        </p:nvSpPr>
        <p:spPr/>
        <p:txBody>
          <a:bodyPr/>
          <a:lstStyle/>
          <a:p>
            <a:r>
              <a:rPr lang="ru-RU" smtClean="0"/>
              <a:t>1.Введение.	</a:t>
            </a:r>
          </a:p>
          <a:p>
            <a:r>
              <a:rPr lang="ru-RU" smtClean="0"/>
              <a:t>2.Основные виды рынков.	</a:t>
            </a:r>
          </a:p>
          <a:p>
            <a:r>
              <a:rPr lang="ru-RU" smtClean="0"/>
              <a:t>2.1.Рынок потребительских товаров.	</a:t>
            </a:r>
          </a:p>
          <a:p>
            <a:r>
              <a:rPr lang="ru-RU" smtClean="0"/>
              <a:t>2.2.Рынок средств производства.	</a:t>
            </a:r>
          </a:p>
          <a:p>
            <a:r>
              <a:rPr lang="ru-RU" smtClean="0"/>
              <a:t>2.3.Рынок капитала и капитальных активов.	</a:t>
            </a:r>
          </a:p>
          <a:p>
            <a:r>
              <a:rPr lang="ru-RU" smtClean="0"/>
              <a:t>2.4. Рынок инноваций.	</a:t>
            </a:r>
          </a:p>
          <a:p>
            <a:r>
              <a:rPr lang="ru-RU" smtClean="0"/>
              <a:t>2.5.Рынок духовного, интеллектуального продукта.	</a:t>
            </a:r>
          </a:p>
          <a:p>
            <a:r>
              <a:rPr lang="ru-RU" smtClean="0"/>
              <a:t>2.6.Рынок труда.	</a:t>
            </a:r>
          </a:p>
          <a:p>
            <a:r>
              <a:rPr lang="ru-RU" smtClean="0"/>
              <a:t>2.7. Рынок жилой площади.	</a:t>
            </a:r>
          </a:p>
          <a:p>
            <a:r>
              <a:rPr lang="ru-RU" smtClean="0"/>
              <a:t>2.8.Рынок инвестиций.	</a:t>
            </a:r>
          </a:p>
          <a:p>
            <a:r>
              <a:rPr lang="ru-RU" smtClean="0"/>
              <a:t>2.9.Рынки денег, валюты и ценных бумаг.	</a:t>
            </a:r>
          </a:p>
          <a:p>
            <a:endParaRPr lang="ru-RU" smtClean="0"/>
          </a:p>
          <a:p>
            <a:r>
              <a:rPr lang="ru-RU" smtClean="0"/>
              <a:t>Содержание</a:t>
            </a:r>
          </a:p>
          <a:p>
            <a:endParaRPr lang="ru-RU"/>
          </a:p>
        </p:txBody>
      </p:sp>
    </p:spTree>
    <p:extLst>
      <p:ext uri="{BB962C8B-B14F-4D97-AF65-F5344CB8AC3E}">
        <p14:creationId xmlns:p14="http://schemas.microsoft.com/office/powerpoint/2010/main" val="1594857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1.	Введение.</a:t>
            </a:r>
          </a:p>
          <a:p>
            <a:r>
              <a:rPr lang="ru-RU" smtClean="0"/>
              <a:t>В длительной экономической эволюции «сотворение» рынков произошло Вследствие поиска людьми решения извечной экономической дилеммы:</a:t>
            </a:r>
          </a:p>
          <a:p>
            <a:r>
              <a:rPr lang="ru-RU" smtClean="0"/>
              <a:t>«Редкие, ограниченные ресурсы - неограниченные потребности человека в Разнообразных благах». Согласно учению А. Смита («исследование о природе И причинах богатства народов», 1776 г.), Возникновение рынков является Следствием естественной редкости экономических ресурсов, ограниченности Производительных возможностей человека. Экономические ресурсы и Производительные возможности людей ограничены относительно и в сравнении С их безграничными потребностями. Человек любых наклонностей и Способностей может что-либо эффективно производить только в одной Какой-нибудь области, однако потребности его исчисляются миллионами Наименований потребительских благ. </a:t>
            </a:r>
          </a:p>
          <a:p>
            <a:endParaRPr lang="uk-UA"/>
          </a:p>
        </p:txBody>
      </p:sp>
      <p:sp>
        <p:nvSpPr>
          <p:cNvPr id="4" name="Місце для номера слайда 3"/>
          <p:cNvSpPr>
            <a:spLocks noGrp="1"/>
          </p:cNvSpPr>
          <p:nvPr>
            <p:ph type="sldNum" sz="quarter" idx="10"/>
          </p:nvPr>
        </p:nvSpPr>
        <p:spPr/>
        <p:txBody>
          <a:bodyPr/>
          <a:lstStyle/>
          <a:p>
            <a:r>
              <a:rPr lang="ru-RU" smtClean="0"/>
              <a:t>1.	Введение.</a:t>
            </a:r>
          </a:p>
          <a:p>
            <a:r>
              <a:rPr lang="ru-RU" smtClean="0"/>
              <a:t>В длительной экономической эволюции «сотворение» рынков произошло Вследствие поиска людьми решения извечной экономической дилеммы:</a:t>
            </a:r>
          </a:p>
          <a:p>
            <a:r>
              <a:rPr lang="ru-RU" smtClean="0"/>
              <a:t>«Редкие, ограниченные ресурсы - неограниченные потребности человека в Разнообразных благах». Согласно учению А. Смита («исследование о природе И причинах богатства народов», 1776 г.), Возникновение рынков является Следствием естественной редкости экономических ресурсов, ограниченности Производительных возможностей человека. Экономические ресурсы и Производительные возможности людей ограничены относительно и в сравнении С их безграничными потребностями. Человек любых наклонностей и Способностей может что-либо эффективно производить только в одной Какой-нибудь области, однако потребности его исчисляются миллионами Наименований потребительских благ. </a:t>
            </a:r>
          </a:p>
          <a:p>
            <a:endParaRPr lang="ru-RU"/>
          </a:p>
        </p:txBody>
      </p:sp>
    </p:spTree>
    <p:extLst>
      <p:ext uri="{BB962C8B-B14F-4D97-AF65-F5344CB8AC3E}">
        <p14:creationId xmlns:p14="http://schemas.microsoft.com/office/powerpoint/2010/main" val="318853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Под современным рынком понимают любую систему, дающую возможность Покупателям и продавцам совершать свободную куплю-продажу товаров. Рынок - Это институт, или механизм, сводящий вместе покупателей (предъявителей Спроса) и продавцов (поставщиков) отдельных товаров и услуг. А Совокупность разнообразных рынков по признаку их взаимоотношений, то Есть в зависимости от вида товаров и услуг, которые продаются и Покупаются, представляет рыночную структуру. Итак, рассмотрим, какие же</a:t>
            </a:r>
          </a:p>
          <a:p>
            <a:r>
              <a:rPr lang="ru-RU" smtClean="0"/>
              <a:t>Виды рынков составляют рыночную структуру. </a:t>
            </a:r>
          </a:p>
          <a:p>
            <a:r>
              <a:rPr lang="ru-RU" smtClean="0"/>
              <a:t>Возникшие еще в эпоху классического капитализма различные виды рынков, торговавших своими особыми товарами, ныне полностью развились в целостную рыночную систему, которая складывается из рынков потребительских (продовольственных и промышленных) товаров, услуг, средств производства, рабочей силы, научных разработок, инвестиций, рынка ценных бумаг, денег и валюты, рынка инноваций, рынка духовного(интеллектуального продукта).</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Под современным рынком понимают любую систему, дающую возможность Покупателям и продавцам совершать свободную куплю-продажу товаров. Рынок - Это институт, или механизм, сводящий вместе покупателей (предъявителей Спроса) и продавцов (поставщиков) отдельных товаров и услуг. А Совокупность разнообразных рынков по признаку их взаимоотношений, то Есть в зависимости от вида товаров и услуг, которые продаются и Покупаются, представляет рыночную структуру. Итак, рассмотрим, какие же</a:t>
            </a:r>
          </a:p>
          <a:p>
            <a:r>
              <a:rPr lang="ru-RU" smtClean="0"/>
              <a:t>Виды рынков составляют рыночную структуру. </a:t>
            </a:r>
          </a:p>
          <a:p>
            <a:r>
              <a:rPr lang="ru-RU" smtClean="0"/>
              <a:t>Возникшие еще в эпоху классического капитализма различные виды рынков, торговавших своими особыми товарами, ныне полностью развились в целостную рыночную систему, которая складывается из рынков потребительских (продовольственных и промышленных) товаров, услуг, средств производства, рабочей силы, научных разработок, инвестиций, рынка ценных бумаг, денег и валюты, рынка инноваций, рынка духовного(интеллектуального продукта).</a:t>
            </a:r>
          </a:p>
          <a:p>
            <a:endParaRPr lang="ru-RU" smtClean="0"/>
          </a:p>
          <a:p>
            <a:endParaRPr lang="ru-RU"/>
          </a:p>
        </p:txBody>
      </p:sp>
    </p:spTree>
    <p:extLst>
      <p:ext uri="{BB962C8B-B14F-4D97-AF65-F5344CB8AC3E}">
        <p14:creationId xmlns:p14="http://schemas.microsoft.com/office/powerpoint/2010/main" val="1906249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2.	Основные виды рынков</a:t>
            </a:r>
          </a:p>
          <a:p>
            <a:r>
              <a:rPr lang="ru-RU" smtClean="0"/>
              <a:t>ОСНОВНЫЕ ВИДЫ РЫНКОВ</a:t>
            </a:r>
          </a:p>
          <a:p>
            <a:r>
              <a:rPr lang="ru-RU" smtClean="0"/>
              <a:t>С ТОЧКИ ЗРЕНИЯ СООТВЕТСТВИЯ ДЕЙСТВУЮЩЕМУ ЗАКОНОДАТЕЛЬСТВУ ПО ЭКОНОМИЧЕСКОМУ НАЗНАЧЕНИЮ ОБЪЕКТОВ РЫНОЧНЫХ ОТНОШЕНИЙ </a:t>
            </a:r>
          </a:p>
          <a:p>
            <a:r>
              <a:rPr lang="ru-RU" smtClean="0"/>
              <a:t>ПО ПРОСТРАНСТВЕННОМУ ПРИЗНАКУ</a:t>
            </a:r>
          </a:p>
          <a:p>
            <a:endParaRPr lang="ru-RU" smtClean="0"/>
          </a:p>
          <a:p>
            <a:r>
              <a:rPr lang="ru-RU" smtClean="0"/>
              <a:t>- легальный рынок</a:t>
            </a:r>
          </a:p>
          <a:p>
            <a:r>
              <a:rPr lang="ru-RU" smtClean="0"/>
              <a:t>- теневой рынок </a:t>
            </a:r>
          </a:p>
          <a:p>
            <a:r>
              <a:rPr lang="ru-RU" smtClean="0"/>
              <a:t>- потребительский рынок</a:t>
            </a:r>
          </a:p>
          <a:p>
            <a:r>
              <a:rPr lang="ru-RU" smtClean="0"/>
              <a:t>- рынок капиталов</a:t>
            </a:r>
          </a:p>
          <a:p>
            <a:r>
              <a:rPr lang="ru-RU" smtClean="0"/>
              <a:t>- рынок рабочей силы</a:t>
            </a:r>
          </a:p>
          <a:p>
            <a:r>
              <a:rPr lang="ru-RU" smtClean="0"/>
              <a:t>- рынок информации</a:t>
            </a:r>
          </a:p>
          <a:p>
            <a:r>
              <a:rPr lang="ru-RU" smtClean="0"/>
              <a:t>- финансовый рынок</a:t>
            </a:r>
          </a:p>
          <a:p>
            <a:r>
              <a:rPr lang="ru-RU" smtClean="0"/>
              <a:t>- валютный рынок и др.</a:t>
            </a:r>
          </a:p>
          <a:p>
            <a:r>
              <a:rPr lang="ru-RU" smtClean="0"/>
              <a:t>- местный рынок</a:t>
            </a:r>
          </a:p>
          <a:p>
            <a:r>
              <a:rPr lang="ru-RU" smtClean="0"/>
              <a:t>- национальный рынок</a:t>
            </a:r>
          </a:p>
          <a:p>
            <a:r>
              <a:rPr lang="ru-RU" smtClean="0"/>
              <a:t>- международный региональный рынок </a:t>
            </a:r>
          </a:p>
          <a:p>
            <a:r>
              <a:rPr lang="ru-RU" smtClean="0"/>
              <a:t>- мировой рынок</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2.	Основные виды рынков</a:t>
            </a:r>
          </a:p>
          <a:p>
            <a:r>
              <a:rPr lang="ru-RU" smtClean="0"/>
              <a:t>ОСНОВНЫЕ ВИДЫ РЫНКОВ</a:t>
            </a:r>
          </a:p>
          <a:p>
            <a:r>
              <a:rPr lang="ru-RU" smtClean="0"/>
              <a:t>С ТОЧКИ ЗРЕНИЯ СООТВЕТСТВИЯ ДЕЙСТВУЮЩЕМУ ЗАКОНОДАТЕЛЬСТВУ ПО ЭКОНОМИЧЕСКОМУ НАЗНАЧЕНИЮ ОБЪЕКТОВ РЫНОЧНЫХ ОТНОШЕНИЙ </a:t>
            </a:r>
          </a:p>
          <a:p>
            <a:r>
              <a:rPr lang="ru-RU" smtClean="0"/>
              <a:t>ПО ПРОСТРАНСТВЕННОМУ ПРИЗНАКУ</a:t>
            </a:r>
          </a:p>
          <a:p>
            <a:endParaRPr lang="ru-RU" smtClean="0"/>
          </a:p>
          <a:p>
            <a:r>
              <a:rPr lang="ru-RU" smtClean="0"/>
              <a:t>- легальный рынок</a:t>
            </a:r>
          </a:p>
          <a:p>
            <a:r>
              <a:rPr lang="ru-RU" smtClean="0"/>
              <a:t>- теневой рынок </a:t>
            </a:r>
          </a:p>
          <a:p>
            <a:r>
              <a:rPr lang="ru-RU" smtClean="0"/>
              <a:t>- потребительский рынок</a:t>
            </a:r>
          </a:p>
          <a:p>
            <a:r>
              <a:rPr lang="ru-RU" smtClean="0"/>
              <a:t>- рынок капиталов</a:t>
            </a:r>
          </a:p>
          <a:p>
            <a:r>
              <a:rPr lang="ru-RU" smtClean="0"/>
              <a:t>- рынок рабочей силы</a:t>
            </a:r>
          </a:p>
          <a:p>
            <a:r>
              <a:rPr lang="ru-RU" smtClean="0"/>
              <a:t>- рынок информации</a:t>
            </a:r>
          </a:p>
          <a:p>
            <a:r>
              <a:rPr lang="ru-RU" smtClean="0"/>
              <a:t>- финансовый рынок</a:t>
            </a:r>
          </a:p>
          <a:p>
            <a:r>
              <a:rPr lang="ru-RU" smtClean="0"/>
              <a:t>- валютный рынок и др.</a:t>
            </a:r>
          </a:p>
          <a:p>
            <a:r>
              <a:rPr lang="ru-RU" smtClean="0"/>
              <a:t>- местный рынок</a:t>
            </a:r>
          </a:p>
          <a:p>
            <a:r>
              <a:rPr lang="ru-RU" smtClean="0"/>
              <a:t>- национальный рынок</a:t>
            </a:r>
          </a:p>
          <a:p>
            <a:r>
              <a:rPr lang="ru-RU" smtClean="0"/>
              <a:t>- международный региональный рынок </a:t>
            </a:r>
          </a:p>
          <a:p>
            <a:r>
              <a:rPr lang="ru-RU" smtClean="0"/>
              <a:t>- мировой рынок</a:t>
            </a:r>
          </a:p>
          <a:p>
            <a:endParaRPr lang="ru-RU" smtClean="0"/>
          </a:p>
          <a:p>
            <a:endParaRPr lang="ru-RU"/>
          </a:p>
        </p:txBody>
      </p:sp>
    </p:spTree>
    <p:extLst>
      <p:ext uri="{BB962C8B-B14F-4D97-AF65-F5344CB8AC3E}">
        <p14:creationId xmlns:p14="http://schemas.microsoft.com/office/powerpoint/2010/main" val="1590252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2.1.Рынок потребительских товаров.</a:t>
            </a:r>
          </a:p>
          <a:p>
            <a:r>
              <a:rPr lang="ru-RU" smtClean="0"/>
              <a:t>На сегодняшний день рынок потребительских товаров в России больше, чем наполовину состоит из импорта разных стран: будь то страны третьего мира или экономически развитые капиталистические страны. Это объясняется несколькими причинами: спад отечественного производства; лучшее качество, дизайн и срок эксплуатации импортных товаров; широкий ассортимент импортных товаров и др. социально-экономические причины. В процессе экономической реформы были сделаны определенные шаги к насыщению рынка потребительских товаров. Предприятия оборонного комплекса встали "на рельсы" конверсии, правительство Российской Федерации стимулирует перспективные предприятия, делает "вливания" в промышленность, предпринимает шаги по ускорению структуризации рынка</a:t>
            </a:r>
          </a:p>
          <a:p>
            <a:r>
              <a:rPr lang="ru-RU" smtClean="0"/>
              <a:t>потребительских товаров.</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2.1.Рынок потребительских товаров.</a:t>
            </a:r>
          </a:p>
          <a:p>
            <a:r>
              <a:rPr lang="ru-RU" smtClean="0"/>
              <a:t>На сегодняшний день рынок потребительских товаров в России больше, чем наполовину состоит из импорта разных стран: будь то страны третьего мира или экономически развитые капиталистические страны. Это объясняется несколькими причинами: спад отечественного производства; лучшее качество, дизайн и срок эксплуатации импортных товаров; широкий ассортимент импортных товаров и др. социально-экономические причины. В процессе экономической реформы были сделаны определенные шаги к насыщению рынка потребительских товаров. Предприятия оборонного комплекса встали "на рельсы" конверсии, правительство Российской Федерации стимулирует перспективные предприятия, делает "вливания" в промышленность, предпринимает шаги по ускорению структуризации рынка</a:t>
            </a:r>
          </a:p>
          <a:p>
            <a:r>
              <a:rPr lang="ru-RU" smtClean="0"/>
              <a:t>потребительских товаров.</a:t>
            </a:r>
          </a:p>
          <a:p>
            <a:endParaRPr lang="ru-RU" smtClean="0"/>
          </a:p>
          <a:p>
            <a:endParaRPr lang="ru-RU"/>
          </a:p>
        </p:txBody>
      </p:sp>
    </p:spTree>
    <p:extLst>
      <p:ext uri="{BB962C8B-B14F-4D97-AF65-F5344CB8AC3E}">
        <p14:creationId xmlns:p14="http://schemas.microsoft.com/office/powerpoint/2010/main" val="1930724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Что такое рынок?</a:t>
            </a:r>
          </a:p>
          <a:p>
            <a:r>
              <a:rPr lang="ru-RU" smtClean="0"/>
              <a:t>Рынок - это объективное явление экономики, </a:t>
            </a:r>
          </a:p>
          <a:p>
            <a:r>
              <a:rPr lang="ru-RU" smtClean="0"/>
              <a:t>известное любому человеку, осуществляющему какие-либо покупки. А происходящие на рынках изменения интересуют и затрагивают даже тех, кому практически нечего терять. </a:t>
            </a:r>
          </a:p>
          <a:p>
            <a:r>
              <a:rPr lang="ru-RU" smtClean="0"/>
              <a:t>И все же рынку достаточно трудно дать исчерпывающее определение. В имеющихся и уже устоявшихся определениях не удается достичь той степени полноты, которая позволяла бы охватить все стороны столь сложного явления, как рынок.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Что такое рынок?</a:t>
            </a:r>
          </a:p>
          <a:p>
            <a:r>
              <a:rPr lang="ru-RU" smtClean="0"/>
              <a:t>Рынок - это объективное явление экономики, </a:t>
            </a:r>
          </a:p>
          <a:p>
            <a:r>
              <a:rPr lang="ru-RU" smtClean="0"/>
              <a:t>известное любому человеку, осуществляющему какие-либо покупки. А происходящие на рынках изменения интересуют и затрагивают даже тех, кому практически нечего терять. </a:t>
            </a:r>
          </a:p>
          <a:p>
            <a:r>
              <a:rPr lang="ru-RU" smtClean="0"/>
              <a:t>И все же рынку достаточно трудно дать исчерпывающее определение. В имеющихся и уже устоявшихся определениях не удается достичь той степени полноты, которая позволяла бы охватить все стороны столь сложного явления, как рынок. </a:t>
            </a:r>
          </a:p>
          <a:p>
            <a:endParaRPr lang="ru-RU" smtClean="0"/>
          </a:p>
          <a:p>
            <a:endParaRPr lang="ru-RU"/>
          </a:p>
        </p:txBody>
      </p:sp>
    </p:spTree>
    <p:extLst>
      <p:ext uri="{BB962C8B-B14F-4D97-AF65-F5344CB8AC3E}">
        <p14:creationId xmlns:p14="http://schemas.microsoft.com/office/powerpoint/2010/main" val="3161796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Он распространяет свое действие на все материально-технические объекты, Непосредственно участвующие В общественном процессе изготовления Продукции, выполнения работ, осуществления услуг. Этот огромный по Масштабам объектов И их стоимости рынок состоит из двух Взаимодействующих частей.</a:t>
            </a:r>
          </a:p>
          <a:p>
            <a:r>
              <a:rPr lang="ru-RU" smtClean="0"/>
              <a:t> </a:t>
            </a:r>
          </a:p>
          <a:p>
            <a:r>
              <a:rPr lang="ru-RU" smtClean="0"/>
              <a:t>Во-первых, на рынке средств производства обращаются орудия труда в виде Производственных зданий И сооружений, конструкций, машин, оборудования, Приборов, аппаратуры. Во-вторых, этот рынок представлен предметами труда В виде сырья, материалов, энергии полуфабрикатов, из которых или С Использованием которых посредством орудий труда выпускается Промежуточный или конечный продукт производства. В рыночной экономике</a:t>
            </a:r>
          </a:p>
          <a:p>
            <a:r>
              <a:rPr lang="ru-RU" smtClean="0"/>
              <a:t>Оба этих определяющих фактора производства становятся непосредственным Объектом рыночных отношений. </a:t>
            </a:r>
          </a:p>
          <a:p>
            <a:endParaRPr lang="ru-RU" smtClean="0"/>
          </a:p>
          <a:p>
            <a:r>
              <a:rPr lang="ru-RU" smtClean="0"/>
              <a:t/>
            </a:r>
            <a:br>
              <a:rPr lang="ru-RU" smtClean="0"/>
            </a:br>
            <a:r>
              <a:rPr lang="ru-RU" smtClean="0"/>
              <a:t> 2.2.Рынок средств производства.</a:t>
            </a:r>
            <a:br>
              <a:rPr lang="ru-RU" smtClean="0"/>
            </a:br>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Он распространяет свое действие на все материально-технические объекты, Непосредственно участвующие В общественном процессе изготовления Продукции, выполнения работ, осуществления услуг. Этот огромный по Масштабам объектов И их стоимости рынок состоит из двух Взаимодействующих частей.</a:t>
            </a:r>
          </a:p>
          <a:p>
            <a:r>
              <a:rPr lang="ru-RU" smtClean="0"/>
              <a:t> </a:t>
            </a:r>
          </a:p>
          <a:p>
            <a:r>
              <a:rPr lang="ru-RU" smtClean="0"/>
              <a:t>Во-первых, на рынке средств производства обращаются орудия труда в виде Производственных зданий И сооружений, конструкций, машин, оборудования, Приборов, аппаратуры. Во-вторых, этот рынок представлен предметами труда В виде сырья, материалов, энергии полуфабрикатов, из которых или С Использованием которых посредством орудий труда выпускается Промежуточный или конечный продукт производства. В рыночной экономике</a:t>
            </a:r>
          </a:p>
          <a:p>
            <a:r>
              <a:rPr lang="ru-RU" smtClean="0"/>
              <a:t>Оба этих определяющих фактора производства становятся непосредственным Объектом рыночных отношений. </a:t>
            </a:r>
          </a:p>
          <a:p>
            <a:endParaRPr lang="ru-RU" smtClean="0"/>
          </a:p>
          <a:p>
            <a:r>
              <a:rPr lang="ru-RU" smtClean="0"/>
              <a:t/>
            </a:r>
            <a:br>
              <a:rPr lang="ru-RU" smtClean="0"/>
            </a:br>
            <a:r>
              <a:rPr lang="ru-RU" smtClean="0"/>
              <a:t> 2.2.Рынок средств производства.</a:t>
            </a:r>
            <a:br>
              <a:rPr lang="ru-RU" smtClean="0"/>
            </a:br>
            <a:endParaRPr lang="ru-RU" smtClean="0"/>
          </a:p>
          <a:p>
            <a:endParaRPr lang="ru-RU"/>
          </a:p>
        </p:txBody>
      </p:sp>
    </p:spTree>
    <p:extLst>
      <p:ext uri="{BB962C8B-B14F-4D97-AF65-F5344CB8AC3E}">
        <p14:creationId xmlns:p14="http://schemas.microsoft.com/office/powerpoint/2010/main" val="74233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DBB4145-E04C-4757-A25F-BC651B51B2F1}" type="datetime1">
              <a:rPr lang="ru-RU" smtClean="0"/>
              <a:t>04.01.2016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2D7055-9C90-4C22-965B-EF75C8F7E45A}" type="datetime1">
              <a:rPr lang="ru-RU" smtClean="0"/>
              <a:t>04.01.2016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3153F0-91FE-4C35-A630-802EE42B9D9E}" type="datetime1">
              <a:rPr lang="ru-RU" smtClean="0"/>
              <a:t>04.01.2016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00D4A0-B8ED-4B70-A45B-D49C1635920B}" type="datetime1">
              <a:rPr lang="ru-RU" smtClean="0"/>
              <a:t>04.01.2016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6B5C3D7-86B1-4D1D-8402-388C4115101C}" type="datetime1">
              <a:rPr lang="ru-RU" smtClean="0"/>
              <a:t>04.01.2016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334EA6B-F419-4AD4-B523-0AB9BC21E963}" type="datetime1">
              <a:rPr lang="ru-RU" smtClean="0"/>
              <a:t>04.01.2016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7943AEE-B4EE-4069-9FC8-8EA97F37F6EC}" type="datetime1">
              <a:rPr lang="ru-RU" smtClean="0"/>
              <a:t>04.01.2016</a:t>
            </a:fld>
            <a:endParaRPr lang="ru-RU"/>
          </a:p>
        </p:txBody>
      </p:sp>
      <p:sp>
        <p:nvSpPr>
          <p:cNvPr id="8" name="Нижний колонтитул 7"/>
          <p:cNvSpPr>
            <a:spLocks noGrp="1"/>
          </p:cNvSpPr>
          <p:nvPr>
            <p:ph type="ftr" sz="quarter" idx="11"/>
          </p:nvPr>
        </p:nvSpPr>
        <p:spPr/>
        <p:txBody>
          <a:bodyPr/>
          <a:lstStyle/>
          <a:p>
            <a:r>
              <a:rPr lang="pl-PL" smtClean="0"/>
              <a:t>www.sliderpoint.org</a:t>
            </a:r>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F731DF-5F96-481C-955F-5B4325381534}" type="datetime1">
              <a:rPr lang="ru-RU" smtClean="0"/>
              <a:t>04.01.2016</a:t>
            </a:fld>
            <a:endParaRPr lang="ru-RU"/>
          </a:p>
        </p:txBody>
      </p:sp>
      <p:sp>
        <p:nvSpPr>
          <p:cNvPr id="4" name="Нижний колонтитул 3"/>
          <p:cNvSpPr>
            <a:spLocks noGrp="1"/>
          </p:cNvSpPr>
          <p:nvPr>
            <p:ph type="ftr" sz="quarter" idx="11"/>
          </p:nvPr>
        </p:nvSpPr>
        <p:spPr/>
        <p:txBody>
          <a:bodyPr/>
          <a:lstStyle/>
          <a:p>
            <a:r>
              <a:rPr lang="pl-PL" smtClean="0"/>
              <a:t>www.sliderpoint.org</a:t>
            </a:r>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A98DC6-6F1E-4568-AA74-6864BAC89BFB}" type="datetime1">
              <a:rPr lang="ru-RU" smtClean="0"/>
              <a:t>04.01.2016</a:t>
            </a:fld>
            <a:endParaRPr lang="ru-RU"/>
          </a:p>
        </p:txBody>
      </p:sp>
      <p:sp>
        <p:nvSpPr>
          <p:cNvPr id="3" name="Нижний колонтитул 2"/>
          <p:cNvSpPr>
            <a:spLocks noGrp="1"/>
          </p:cNvSpPr>
          <p:nvPr>
            <p:ph type="ftr" sz="quarter" idx="11"/>
          </p:nvPr>
        </p:nvSpPr>
        <p:spPr/>
        <p:txBody>
          <a:bodyPr/>
          <a:lstStyle/>
          <a:p>
            <a:r>
              <a:rPr lang="pl-PL" smtClean="0"/>
              <a:t>www.sliderpoint.org</a:t>
            </a:r>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77C78FF-3D96-40F6-BD72-7989106D3056}" type="datetime1">
              <a:rPr lang="ru-RU" smtClean="0"/>
              <a:t>04.01.2016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56F695-8CF5-4B03-B962-5F8F7809CC6B}" type="datetime1">
              <a:rPr lang="ru-RU" smtClean="0"/>
              <a:t>04.01.2016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F0"/>
            </a:gs>
            <a:gs pos="50000">
              <a:srgbClr val="FFFF00"/>
            </a:gs>
            <a:gs pos="100000">
              <a:srgbClr val="92D05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1290BC-D81D-40D6-B354-FF34E1CDEA09}" type="datetime1">
              <a:rPr lang="ru-RU" smtClean="0"/>
              <a:t>04.01.2016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Новая папка (4)\Новая папка\рынок и их разновидность по экономике\1275741828_14.jpg"/>
          <p:cNvPicPr>
            <a:picLocks noChangeAspect="1" noChangeArrowheads="1"/>
          </p:cNvPicPr>
          <p:nvPr/>
        </p:nvPicPr>
        <p:blipFill>
          <a:blip r:embed="rId3" cstate="print"/>
          <a:srcRect/>
          <a:stretch>
            <a:fillRect/>
          </a:stretch>
        </p:blipFill>
        <p:spPr bwMode="auto">
          <a:xfrm>
            <a:off x="214282" y="2088488"/>
            <a:ext cx="4107404" cy="4385872"/>
          </a:xfrm>
          <a:prstGeom prst="flowChartAlternateProcess">
            <a:avLst/>
          </a:prstGeom>
          <a:ln>
            <a:noFill/>
          </a:ln>
          <a:effectLst>
            <a:softEdge rad="112500"/>
          </a:effectLst>
        </p:spPr>
      </p:pic>
      <p:sp>
        <p:nvSpPr>
          <p:cNvPr id="2" name="Заголовок 1"/>
          <p:cNvSpPr>
            <a:spLocks noGrp="1"/>
          </p:cNvSpPr>
          <p:nvPr>
            <p:ph type="ctrTitle"/>
          </p:nvPr>
        </p:nvSpPr>
        <p:spPr>
          <a:xfrm>
            <a:off x="714348" y="626529"/>
            <a:ext cx="7772400" cy="1432553"/>
          </a:xfr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Рынки и их разновидности </a:t>
            </a:r>
            <a:b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b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по экономике</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endParaRPr>
          </a:p>
        </p:txBody>
      </p:sp>
      <p:pic>
        <p:nvPicPr>
          <p:cNvPr id="1027" name="Picture 3" descr="C:\Новая папка (4)\Новая папка\рынок и их разновидность по экономике\rockchips-solutions.jpg"/>
          <p:cNvPicPr>
            <a:picLocks noChangeAspect="1" noChangeArrowheads="1"/>
          </p:cNvPicPr>
          <p:nvPr/>
        </p:nvPicPr>
        <p:blipFill>
          <a:blip r:embed="rId4" cstate="print"/>
          <a:srcRect/>
          <a:stretch>
            <a:fillRect/>
          </a:stretch>
        </p:blipFill>
        <p:spPr bwMode="auto">
          <a:xfrm>
            <a:off x="4286248" y="2088487"/>
            <a:ext cx="4624730" cy="4385872"/>
          </a:xfrm>
          <a:prstGeom prst="flowChartAlternateProcess">
            <a:avLst/>
          </a:prstGeom>
          <a:ln>
            <a:noFill/>
          </a:ln>
          <a:effectLst>
            <a:softEdge rad="112500"/>
          </a:effectLst>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fade">
                                      <p:cBhvr>
                                        <p:cTn id="15"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571612"/>
            <a:ext cx="8229600" cy="4000528"/>
          </a:xfrm>
        </p:spPr>
        <p:txBody>
          <a:bodyPr>
            <a:normAutofit fontScale="25000" lnSpcReduction="20000"/>
          </a:bodyPr>
          <a:lstStyle/>
          <a:p>
            <a:pPr marL="0" indent="0">
              <a:buNone/>
            </a:pPr>
            <a:r>
              <a:rPr lang="ru-RU" sz="8000" dirty="0" smtClean="0">
                <a:latin typeface="Times New Roman" pitchFamily="18" charset="0"/>
                <a:cs typeface="Times New Roman" pitchFamily="18" charset="0"/>
              </a:rPr>
              <a:t>Общим знаменателем, к которому сводят стоимость капитала в форме любого Актива, выступает их денежная оценка. В денежном выражении может быть Просуммирована стоимость гидростанций и причалов, тракторов и Компьютеров, стройматериалов и сырья для консервной фабрики. В денежном Измерении обозначен номинал облигаций, акций, любых других ценных бумаг. По существу, все экономические блага производственного назначения, Будучи выраженными в денежной форме, приобретают вид капитального</a:t>
            </a:r>
          </a:p>
          <a:p>
            <a:pPr marL="0" indent="0">
              <a:buNone/>
            </a:pPr>
            <a:r>
              <a:rPr lang="ru-RU" sz="8000" dirty="0" smtClean="0">
                <a:latin typeface="Times New Roman" pitchFamily="18" charset="0"/>
                <a:cs typeface="Times New Roman" pitchFamily="18" charset="0"/>
              </a:rPr>
              <a:t>Актива, обращающегося на рынке.  Рынок капитала и капитальных активов - это составная часть рынка средств Производства. К капитальным активам относятся: все разновидности зданий</a:t>
            </a:r>
          </a:p>
          <a:p>
            <a:pPr marL="0" indent="0">
              <a:buNone/>
            </a:pPr>
            <a:r>
              <a:rPr lang="ru-RU" sz="8000" dirty="0" smtClean="0">
                <a:latin typeface="Times New Roman" pitchFamily="18" charset="0"/>
                <a:cs typeface="Times New Roman" pitchFamily="18" charset="0"/>
              </a:rPr>
              <a:t>И сооружений, техники и машин производственного назначения, оборудования И инструментов; земля; сырье и материалы; энергия и идеи; программное Обеспечение для ЭВМ и разнообразная информация экономического содержания.</a:t>
            </a:r>
          </a:p>
          <a:p>
            <a:endParaRPr lang="ru-RU" dirty="0"/>
          </a:p>
        </p:txBody>
      </p:sp>
      <p:sp>
        <p:nvSpPr>
          <p:cNvPr id="4"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ru-RU" dirty="0" smtClean="0"/>
              <a:t/>
            </a:r>
            <a:br>
              <a:rPr lang="ru-RU" dirty="0" smtClean="0"/>
            </a:br>
            <a:r>
              <a:rPr lang="ru-RU" sz="3600" dirty="0" smtClean="0"/>
              <a:t> 2.3.Рынок капитала и капитальных активов.</a:t>
            </a:r>
            <a:r>
              <a:rPr lang="ru-RU" dirty="0" smtClean="0"/>
              <a:t/>
            </a:r>
            <a:br>
              <a:rPr lang="ru-RU" dirty="0" smtClean="0"/>
            </a:b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Autofit/>
          </a:bodyPr>
          <a:lstStyle/>
          <a:p>
            <a:pPr>
              <a:buNone/>
            </a:pPr>
            <a:r>
              <a:rPr lang="ru-RU" sz="2000" dirty="0" smtClean="0">
                <a:latin typeface="Times New Roman" pitchFamily="18" charset="0"/>
                <a:cs typeface="Times New Roman" pitchFamily="18" charset="0"/>
              </a:rPr>
              <a:t>Во многих странах мира широко развит рынок научно-технических разработок (или рынок инноваций). Ведущие позиции на нем занимают мелкие и средние фирмы, которые первыми берут на себя риск освоения новейшей техники и технологии, внедряют НИОКР по заказам других гигантских компаний и государства. В США такие малые фирмы в среднем внедряют на доллар затрат в 17 раз больше нововведений по сравнению с крупными предприятиями. Они создают свыше 90% новых технологий. Перестройка организации научных исследований привела к тому, что за последние 100 лет время с момента естественнонаучного открытия до его практического использования во многих отраслях сократилось более чем в 10 раз. В результате сближения сроков радикальных перемен в естествознании и технике они приняли характер научно-технической революции (НТР).  </a:t>
            </a:r>
            <a:endParaRPr lang="ru-RU" sz="2000" dirty="0">
              <a:latin typeface="Times New Roman" pitchFamily="18" charset="0"/>
              <a:cs typeface="Times New Roman" pitchFamily="18" charset="0"/>
            </a:endParaRPr>
          </a:p>
        </p:txBody>
      </p:sp>
      <p:sp>
        <p:nvSpPr>
          <p:cNvPr id="4"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Autofit/>
          </a:bodyPr>
          <a:lstStyle/>
          <a:p>
            <a:r>
              <a:rPr lang="ru-RU" sz="3200" dirty="0" smtClean="0"/>
              <a:t>2.4. Рынок инноваций.</a:t>
            </a:r>
            <a:endParaRPr lang="ru-RU" sz="3200"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85728"/>
            <a:ext cx="8501122" cy="6357982"/>
          </a:xfrm>
        </p:spPr>
        <p:txBody>
          <a:bodyPr>
            <a:noAutofit/>
          </a:bodyPr>
          <a:lstStyle/>
          <a:p>
            <a:pPr marL="0" indent="17463">
              <a:lnSpc>
                <a:spcPct val="120000"/>
              </a:lnSpc>
              <a:spcBef>
                <a:spcPts val="0"/>
              </a:spcBef>
              <a:buNone/>
            </a:pPr>
            <a:r>
              <a:rPr lang="ru-RU" sz="2000" dirty="0" smtClean="0">
                <a:latin typeface="Times New Roman" pitchFamily="18" charset="0"/>
                <a:cs typeface="Times New Roman" pitchFamily="18" charset="0"/>
              </a:rPr>
              <a:t>Научно-техническая революция - коренное качественное преобразование производительных сил на основе превращения науки в ведущий фактор производства. На современном  этапе НТР приоритетное развитие получили современное станкостроение, электротехническая промышленность, микроэлектроника, вычислительная техника и приборостроение. НТР характеризуется быстрым ростом производства всех видов  компьютеризированного оборудования и гибких систем. Важными направлениями дальнейшего развития НТР являются:  совершенствование технологии производства и обработки новых материалов, биотехнология, где применяются достижения генной инженерии и клеточной технологии. В нашей стране рынок "высоких технологий" развивался очень медленно. В настоящий период необходимо оказывать государственную помощь в развитии фундаментальных и прикладных наук, экономически стимулировать их широкое освоение и применение. В самом сложном положении находится наукоемкое машиностроение. Некоторые заводы выживают лишь за счет перехода на выпуск технологически отсталого оборудования, скатываясь на уровень 60-х годов.</a:t>
            </a:r>
          </a:p>
          <a:p>
            <a:pPr marL="0" indent="17463">
              <a:buNone/>
            </a:pPr>
            <a:endParaRPr lang="ru-RU" sz="2000" dirty="0" smtClean="0"/>
          </a:p>
          <a:p>
            <a:endParaRPr lang="ru-RU" sz="2000"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rtl="0" eaLnBrk="1" latinLnBrk="0" hangingPunct="1"/>
            <a:r>
              <a:rPr lang="ru-RU" sz="3600" kern="1200" dirty="0" smtClean="0">
                <a:solidFill>
                  <a:schemeClr val="tx1"/>
                </a:solidFill>
                <a:latin typeface="+mj-lt"/>
                <a:ea typeface="+mj-ea"/>
                <a:cs typeface="+mj-cs"/>
              </a:rPr>
              <a:t/>
            </a:r>
            <a:br>
              <a:rPr lang="ru-RU" sz="3600" kern="1200" dirty="0" smtClean="0">
                <a:solidFill>
                  <a:schemeClr val="tx1"/>
                </a:solidFill>
                <a:latin typeface="+mj-lt"/>
                <a:ea typeface="+mj-ea"/>
                <a:cs typeface="+mj-cs"/>
              </a:rPr>
            </a:br>
            <a:r>
              <a:rPr lang="ru-RU" sz="3100" kern="1200" dirty="0" smtClean="0">
                <a:solidFill>
                  <a:schemeClr val="tx1"/>
                </a:solidFill>
                <a:latin typeface="+mj-lt"/>
                <a:ea typeface="+mj-ea"/>
                <a:cs typeface="+mj-cs"/>
              </a:rPr>
              <a:t>2.5.Рынок духовного, интеллектуального продукта.</a:t>
            </a:r>
          </a:p>
          <a:p>
            <a:endParaRPr lang="ru-RU" dirty="0"/>
          </a:p>
        </p:txBody>
      </p:sp>
      <p:sp>
        <p:nvSpPr>
          <p:cNvPr id="3" name="Содержимое 2"/>
          <p:cNvSpPr>
            <a:spLocks noGrp="1"/>
          </p:cNvSpPr>
          <p:nvPr>
            <p:ph idx="1"/>
          </p:nvPr>
        </p:nvSpPr>
        <p:spPr>
          <a:xfrm>
            <a:off x="457200" y="1600201"/>
            <a:ext cx="8229600" cy="3971940"/>
          </a:xfrm>
        </p:spPr>
        <p:txBody>
          <a:bodyPr>
            <a:normAutofit fontScale="92500" lnSpcReduction="10000"/>
          </a:bodyPr>
          <a:lstStyle/>
          <a:p>
            <a:pPr marL="0" indent="17463">
              <a:buNone/>
            </a:pPr>
            <a:r>
              <a:rPr lang="ru-RU" sz="2600" dirty="0" smtClean="0">
                <a:latin typeface="Times New Roman" pitchFamily="18" charset="0"/>
                <a:cs typeface="Times New Roman" pitchFamily="18" charset="0"/>
              </a:rPr>
              <a:t>Кроме инновационного продукта, есть множество других видов интеллектуальной продукции, результатов духовного творчества, способных попасть в зону рыночных отношений. В широком смысле слова следовало бы говорить о рынке информационного продукта как первичного мыслительной деятельности человека. Но под информацией принято понимать только сведения, сообщения, данные Духовный продукт гораздо более широк, он включает идеи, замыслы, творческую информацию, представленную не только в форме цифр и слов, но и в виде образов, звуков, изображений, моделей, образцов. Все это интеллектуальная собственность.</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25000" lnSpcReduction="20000"/>
          </a:bodyPr>
          <a:lstStyle/>
          <a:p>
            <a:pPr indent="0">
              <a:lnSpc>
                <a:spcPct val="120000"/>
              </a:lnSpc>
              <a:spcBef>
                <a:spcPts val="0"/>
              </a:spcBef>
              <a:buNone/>
            </a:pPr>
            <a:r>
              <a:rPr lang="ru-RU" sz="8000" dirty="0" smtClean="0">
                <a:latin typeface="Times New Roman" pitchFamily="18" charset="0"/>
                <a:cs typeface="Times New Roman" pitchFamily="18" charset="0"/>
              </a:rPr>
              <a:t>Рыночное хозяйство стало развиваться в полной мере тогда, когда возник наемный труд, люди получили возможность свободно распоряжаться своей рабочей силой. Раб не мог выступать на рынке в качестве продавца услуг своего труда, так как он юридически зависел от рабовладельца и сам выступал в качестве объекта купли-продажи.</a:t>
            </a:r>
          </a:p>
          <a:p>
            <a:pPr indent="0">
              <a:lnSpc>
                <a:spcPct val="120000"/>
              </a:lnSpc>
              <a:spcBef>
                <a:spcPts val="0"/>
              </a:spcBef>
              <a:buNone/>
            </a:pPr>
            <a:r>
              <a:rPr lang="ru-RU" sz="8000" dirty="0" smtClean="0">
                <a:latin typeface="Times New Roman" pitchFamily="18" charset="0"/>
                <a:cs typeface="Times New Roman" pitchFamily="18" charset="0"/>
              </a:rPr>
              <a:t>На рынке рабочей силы цена труда, т. Е. Заработная плата, устанавливается как конкурентное равновесие спроса и предложения по различным категориям работников, по видам работ, по наличию и отсутствию профсоюзов, влияющих на спрос и предложение труда и добивающихся повышения его оплаты для занятой части работников. Заработная плата выступает одной из важнейших и наиболее массовой формой дохода в любой экономике. В системе рыночных цен заработная плата является особо важной категорией еще и потому, что достигает примерно 3/4 национального дохода развитых стран. Регулирование многих процессов в экономике связано с движением заработной платы.</a:t>
            </a:r>
          </a:p>
          <a:p>
            <a:endParaRPr lang="ru-RU" dirty="0"/>
          </a:p>
        </p:txBody>
      </p:sp>
      <p:sp>
        <p:nvSpPr>
          <p:cNvPr id="4"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ru-RU" sz="3200" kern="1200" dirty="0" smtClean="0">
                <a:solidFill>
                  <a:schemeClr val="dk1"/>
                </a:solidFill>
                <a:latin typeface="+mn-lt"/>
                <a:ea typeface="+mn-ea"/>
                <a:cs typeface="+mn-cs"/>
              </a:rPr>
              <a:t>2.6.Рынок труда.</a:t>
            </a:r>
            <a:endParaRPr lang="ru-RU" sz="3200" kern="1200" dirty="0">
              <a:solidFill>
                <a:schemeClr val="dk1"/>
              </a:solidFill>
              <a:latin typeface="+mn-lt"/>
              <a:ea typeface="+mn-ea"/>
              <a:cs typeface="+mn-cs"/>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ru-RU" sz="3200" kern="1200" dirty="0" smtClean="0">
                <a:solidFill>
                  <a:schemeClr val="tx1"/>
                </a:solidFill>
                <a:latin typeface="+mj-lt"/>
                <a:ea typeface="+mj-ea"/>
                <a:cs typeface="+mj-cs"/>
              </a:rPr>
              <a:t>2.7. Рынок жилой площади.</a:t>
            </a:r>
            <a:endParaRPr lang="ru-RU" sz="3200" dirty="0"/>
          </a:p>
        </p:txBody>
      </p:sp>
      <p:sp>
        <p:nvSpPr>
          <p:cNvPr id="3" name="Содержимое 2"/>
          <p:cNvSpPr>
            <a:spLocks noGrp="1"/>
          </p:cNvSpPr>
          <p:nvPr>
            <p:ph idx="1"/>
          </p:nvPr>
        </p:nvSpPr>
        <p:spPr/>
        <p:txBody>
          <a:bodyPr>
            <a:normAutofit fontScale="62500" lnSpcReduction="20000"/>
          </a:bodyPr>
          <a:lstStyle/>
          <a:p>
            <a:pPr>
              <a:buNone/>
            </a:pPr>
            <a:r>
              <a:rPr lang="ru-RU" sz="3600" dirty="0" smtClean="0">
                <a:latin typeface="Times New Roman" pitchFamily="18" charset="0"/>
                <a:cs typeface="Times New Roman" pitchFamily="18" charset="0"/>
              </a:rPr>
              <a:t>Многие люди в нашей стране считают куплю-продажу жилья предосудительной И твердо уверены, что жилая площадь должна предоставляться человеку и семье бесплатно. В то время как с позиций рыночной психологии продажа и купля жилой площади вполне естественна. Она не только не противоречит рыночным принципам, но и вытекает из них. Сложившуюся же в прошлом ситуацию на советском «рынке» жилья никоим образом нельзя назвать ни логичной, ни нормальной, ни справедливой. Одна часть людей, находящаяся в орбите частного и кооперативного жилого сектора, вынуждена нести полностью все расходы, связанные с  приобретением жилья. Другая же ничем не худшая часть наших людей получает жилую площадь бесплатно, да еще и расходы по ее содержанию несет частично. </a:t>
            </a:r>
            <a:endParaRPr lang="ru-RU" dirty="0" smtClean="0"/>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358246" cy="6143668"/>
          </a:xfrm>
        </p:spPr>
        <p:txBody>
          <a:bodyPr>
            <a:normAutofit fontScale="77500" lnSpcReduction="20000"/>
          </a:bodyPr>
          <a:lstStyle/>
          <a:p>
            <a:pPr algn="just">
              <a:buNone/>
            </a:pPr>
            <a:r>
              <a:rPr lang="ru-RU" dirty="0" smtClean="0">
                <a:latin typeface="Times New Roman" pitchFamily="18" charset="0"/>
                <a:cs typeface="Times New Roman" pitchFamily="18" charset="0"/>
              </a:rPr>
              <a:t>Первые попытки государственных органов ориентировать людей на выкуп предоставленной им государственной жилой площади и превращения ее в свою собственность успеха не имели. Люди рассуждали просто: ведь и так государственная жилая площадь, по сути, принадлежит квартиросъемщику и прописанным на ней или внесенным в ордер жильцам. Вот разве только продавать ее формально было нельзя. И некоторым приходилось изыскивать хитрые способы теневой продажи под видом обмена или прописки на свою площадь родственников. В условиях перехода к рынку надлежит усвоить, что жилая площадь представляет типичный объект рыночных отношений и подлежит купле-продаже по рыночным ценам наравне с другими товарами на других рынках. Право строительства и продажи жилья должно принадлежать на равных началах государственным, коллективным, кооперативным организациям и гражданам. Жилье представляет такую же собственность, как и иные виды имущества. </a:t>
            </a:r>
          </a:p>
          <a:p>
            <a:pPr>
              <a:buNone/>
            </a:pP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29600" cy="5840435"/>
          </a:xfrm>
        </p:spPr>
        <p:txBody>
          <a:bodyPr>
            <a:noAutofit/>
          </a:bodyPr>
          <a:lstStyle/>
          <a:p>
            <a:pPr>
              <a:buNone/>
            </a:pPr>
            <a:r>
              <a:rPr lang="ru-RU" sz="2400" dirty="0" smtClean="0">
                <a:latin typeface="Times New Roman" pitchFamily="18" charset="0"/>
                <a:cs typeface="Times New Roman" pitchFamily="18" charset="0"/>
              </a:rPr>
              <a:t>И подлежит разгосударствлению и приватизации первоочередным и узаконенным образом. Не следует думать, что подобная система бесчеловечна и лишает беднейшие  слои населения возможности улучшать свои жилищные условия, отдавая все предпочтение богатым. В то же время рынок жилья намного упрощает обмен, переезд в другое  место жительства, передачу жилой площади по наследству, улучшает отношение людей к жилому фонду, повышает заинтересованность всех слоев населения в жилищном строительстве, способствует реализации избытков жилой площади, устраняет многочисленные махинации с жильем, его скрытую продажу. Отметим, что введение рынка жилья постепенно приводит к уменьшению колоссального несоответствия между мизерной платой, вносимой за пользование государственной квартирой, и баснословно высокой платой, за которую снимают ту же квартиру лица, не имеющие жилой площади. </a:t>
            </a:r>
            <a:endParaRPr lang="ru-RU" sz="2400" dirty="0">
              <a:latin typeface="Times New Roman" pitchFamily="18" charset="0"/>
              <a:cs typeface="Times New Roman" pitchFamily="18" charset="0"/>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25000" lnSpcReduction="20000"/>
          </a:bodyPr>
          <a:lstStyle/>
          <a:p>
            <a:pPr>
              <a:buNone/>
            </a:pPr>
            <a:r>
              <a:rPr lang="ru-RU" sz="8000" dirty="0" smtClean="0">
                <a:latin typeface="Times New Roman" pitchFamily="18" charset="0"/>
                <a:cs typeface="Times New Roman" pitchFamily="18" charset="0"/>
              </a:rPr>
              <a:t>В условиях реализации антикризисной программы и перехода к рыночной экономике инвестиционная политика в России должна быть нацелена на улучшение соотношения между капиталовложениями в ресурсо-добывающие, перерабатывающие и потребляющие отрасли; необходимо перераспределение инвестиций в пользу отраслей, обеспечивающих научно-технический прогресс, повышение доли вложений на развитие непроизводственной сферы, отраслей социальной инфраструктуры. В настоящее время крайне тяжелая ситуация с капиталовложениями: "основа инвестиционного кризиса – высокая  инфляция, вследствие чего деньги идут не в производство, а посредничество. Бюджетных вложений уже почти нет, фондового рынка еще нет - такова неизбежная комбинация переходного периода, негативные последствия которой для инвестиций совершенно очевидны. Из-за инфляции кредит стал не только дорогим, но и преимущественно краткосрочным", более того, "федеральному собранию и правительству предстоит немало сделать для того, чтобы вложения в российскую экономику стали более привлекательными для иностранных фирм. При этом ясно, что последние будут воздерживаться от серьезных инвестиций до тех пор, пока не наступит стабилизация, пока в российскую экономику не начнут вкладывать капиталы отечественные предприниматели". </a:t>
            </a:r>
          </a:p>
          <a:p>
            <a:endParaRPr lang="ru-RU" dirty="0"/>
          </a:p>
        </p:txBody>
      </p:sp>
      <p:sp>
        <p:nvSpPr>
          <p:cNvPr id="4"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ru-RU" sz="3200" kern="1200" dirty="0" smtClean="0">
                <a:solidFill>
                  <a:schemeClr val="dk1"/>
                </a:solidFill>
                <a:latin typeface="+mn-lt"/>
                <a:ea typeface="+mn-ea"/>
                <a:cs typeface="+mn-cs"/>
              </a:rPr>
              <a:t>2.8.Рынок инвестиций.</a:t>
            </a:r>
            <a:endParaRPr lang="ru-RU" sz="3200" kern="1200" dirty="0">
              <a:solidFill>
                <a:schemeClr val="dk1"/>
              </a:solidFill>
              <a:latin typeface="+mn-lt"/>
              <a:ea typeface="+mn-ea"/>
              <a:cs typeface="+mn-cs"/>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Autofit/>
          </a:bodyPr>
          <a:lstStyle/>
          <a:p>
            <a:r>
              <a:rPr lang="ru-RU" sz="3200" kern="1200" dirty="0" smtClean="0">
                <a:solidFill>
                  <a:schemeClr val="tx1"/>
                </a:solidFill>
                <a:latin typeface="+mj-lt"/>
                <a:ea typeface="+mj-ea"/>
                <a:cs typeface="+mj-cs"/>
              </a:rPr>
              <a:t/>
            </a:r>
            <a:br>
              <a:rPr lang="ru-RU" sz="3200" kern="1200" dirty="0" smtClean="0">
                <a:solidFill>
                  <a:schemeClr val="tx1"/>
                </a:solidFill>
                <a:latin typeface="+mj-lt"/>
                <a:ea typeface="+mj-ea"/>
                <a:cs typeface="+mj-cs"/>
              </a:rPr>
            </a:br>
            <a:r>
              <a:rPr lang="ru-RU" sz="3200" dirty="0" smtClean="0"/>
              <a:t> </a:t>
            </a:r>
            <a:r>
              <a:rPr lang="ru-RU" sz="3200" kern="1200" dirty="0" smtClean="0">
                <a:solidFill>
                  <a:schemeClr val="tx1"/>
                </a:solidFill>
                <a:latin typeface="+mj-lt"/>
                <a:ea typeface="+mj-ea"/>
                <a:cs typeface="+mj-cs"/>
              </a:rPr>
              <a:t>2.9.Рынки денег, валюты и ценных бумаг.</a:t>
            </a:r>
          </a:p>
          <a:p>
            <a:endParaRPr lang="ru-RU" sz="3200" dirty="0"/>
          </a:p>
        </p:txBody>
      </p:sp>
      <p:sp>
        <p:nvSpPr>
          <p:cNvPr id="3" name="Содержимое 2"/>
          <p:cNvSpPr>
            <a:spLocks noGrp="1"/>
          </p:cNvSpPr>
          <p:nvPr>
            <p:ph idx="1"/>
          </p:nvPr>
        </p:nvSpPr>
        <p:spPr>
          <a:xfrm>
            <a:off x="457200" y="1600200"/>
            <a:ext cx="8229600" cy="4829196"/>
          </a:xfrm>
        </p:spPr>
        <p:txBody>
          <a:bodyPr>
            <a:normAutofit fontScale="25000" lnSpcReduction="20000"/>
          </a:bodyPr>
          <a:lstStyle/>
          <a:p>
            <a:pPr>
              <a:buNone/>
            </a:pPr>
            <a:r>
              <a:rPr lang="ru-RU" sz="7200" dirty="0" smtClean="0">
                <a:latin typeface="Times New Roman" pitchFamily="18" charset="0"/>
                <a:cs typeface="Times New Roman" pitchFamily="18" charset="0"/>
              </a:rPr>
              <a:t>Современный же денежный рынок выходит далеко за пределы этих мелких</a:t>
            </a:r>
          </a:p>
          <a:p>
            <a:pPr>
              <a:buNone/>
            </a:pPr>
            <a:r>
              <a:rPr lang="ru-RU" sz="7200" dirty="0" smtClean="0">
                <a:latin typeface="Times New Roman" pitchFamily="18" charset="0"/>
                <a:cs typeface="Times New Roman" pitchFamily="18" charset="0"/>
              </a:rPr>
              <a:t>Форм, предоставляя широкую возможность свободной торговле всеми видами</a:t>
            </a:r>
          </a:p>
          <a:p>
            <a:pPr>
              <a:buNone/>
            </a:pPr>
            <a:r>
              <a:rPr lang="ru-RU" sz="7200" dirty="0" smtClean="0">
                <a:latin typeface="Times New Roman" pitchFamily="18" charset="0"/>
                <a:cs typeface="Times New Roman" pitchFamily="18" charset="0"/>
              </a:rPr>
              <a:t>Денежных знаков кому угодно и как угодно, в том числе по свободным</a:t>
            </a:r>
          </a:p>
          <a:p>
            <a:pPr>
              <a:buNone/>
            </a:pPr>
            <a:r>
              <a:rPr lang="ru-RU" sz="7200" dirty="0" smtClean="0">
                <a:latin typeface="Times New Roman" pitchFamily="18" charset="0"/>
                <a:cs typeface="Times New Roman" pitchFamily="18" charset="0"/>
              </a:rPr>
              <a:t>Рыночным ценам. Это вовсе не означает, что валютно-денежный рынок не</a:t>
            </a:r>
          </a:p>
          <a:p>
            <a:pPr>
              <a:buNone/>
            </a:pPr>
            <a:r>
              <a:rPr lang="ru-RU" sz="7200" dirty="0" smtClean="0">
                <a:latin typeface="Times New Roman" pitchFamily="18" charset="0"/>
                <a:cs typeface="Times New Roman" pitchFamily="18" charset="0"/>
              </a:rPr>
              <a:t>Регулируется государством и не связан никакими ограничениями. Нет,</a:t>
            </a:r>
          </a:p>
          <a:p>
            <a:pPr>
              <a:buNone/>
            </a:pPr>
            <a:r>
              <a:rPr lang="ru-RU" sz="7200" dirty="0" smtClean="0">
                <a:latin typeface="Times New Roman" pitchFamily="18" charset="0"/>
                <a:cs typeface="Times New Roman" pitchFamily="18" charset="0"/>
              </a:rPr>
              <a:t>Ограничительные условия, конечно, есть, но они не опутывают</a:t>
            </a:r>
          </a:p>
          <a:p>
            <a:pPr>
              <a:buNone/>
            </a:pPr>
            <a:r>
              <a:rPr lang="ru-RU" sz="7200" dirty="0" smtClean="0">
                <a:latin typeface="Times New Roman" pitchFamily="18" charset="0"/>
                <a:cs typeface="Times New Roman" pitchFamily="18" charset="0"/>
              </a:rPr>
              <a:t>Предпринимателя по рукам и ногам, а лишь сужают зону его свободного</a:t>
            </a:r>
          </a:p>
          <a:p>
            <a:pPr>
              <a:buNone/>
            </a:pPr>
            <a:r>
              <a:rPr lang="ru-RU" sz="7200" dirty="0" smtClean="0">
                <a:latin typeface="Times New Roman" pitchFamily="18" charset="0"/>
                <a:cs typeface="Times New Roman" pitchFamily="18" charset="0"/>
              </a:rPr>
              <a:t>Действия.</a:t>
            </a:r>
          </a:p>
          <a:p>
            <a:pPr>
              <a:buNone/>
            </a:pPr>
            <a:r>
              <a:rPr lang="ru-RU" sz="7200" dirty="0" smtClean="0">
                <a:latin typeface="Times New Roman" pitchFamily="18" charset="0"/>
                <a:cs typeface="Times New Roman" pitchFamily="18" charset="0"/>
              </a:rPr>
              <a:t> </a:t>
            </a:r>
          </a:p>
          <a:p>
            <a:pPr>
              <a:buNone/>
            </a:pPr>
            <a:r>
              <a:rPr lang="ru-RU" sz="7200" dirty="0" smtClean="0">
                <a:latin typeface="Times New Roman" pitchFamily="18" charset="0"/>
                <a:cs typeface="Times New Roman" pitchFamily="18" charset="0"/>
              </a:rPr>
              <a:t>Рынок денег в принципе может существовать даже при наличии в стране</a:t>
            </a:r>
          </a:p>
          <a:p>
            <a:pPr>
              <a:buNone/>
            </a:pPr>
            <a:r>
              <a:rPr lang="ru-RU" sz="7200" dirty="0" smtClean="0">
                <a:latin typeface="Times New Roman" pitchFamily="18" charset="0"/>
                <a:cs typeface="Times New Roman" pitchFamily="18" charset="0"/>
              </a:rPr>
              <a:t>Единственной денежной единицы. В этом случае он распространяет свое</a:t>
            </a:r>
          </a:p>
          <a:p>
            <a:pPr>
              <a:buNone/>
            </a:pPr>
            <a:r>
              <a:rPr lang="ru-RU" sz="7200" dirty="0" smtClean="0">
                <a:latin typeface="Times New Roman" pitchFamily="18" charset="0"/>
                <a:cs typeface="Times New Roman" pitchFamily="18" charset="0"/>
              </a:rPr>
              <a:t>Действие на кредитование, предоставление денежных средств взаймы, то</a:t>
            </a:r>
          </a:p>
          <a:p>
            <a:pPr>
              <a:buNone/>
            </a:pPr>
            <a:r>
              <a:rPr lang="ru-RU" sz="7200" dirty="0" smtClean="0">
                <a:latin typeface="Times New Roman" pitchFamily="18" charset="0"/>
                <a:cs typeface="Times New Roman" pitchFamily="18" charset="0"/>
              </a:rPr>
              <a:t>Есть на операции по возможному обмену «сегодняшних» денег на</a:t>
            </a:r>
          </a:p>
          <a:p>
            <a:pPr>
              <a:buNone/>
            </a:pPr>
            <a:r>
              <a:rPr lang="ru-RU" sz="7200" dirty="0" smtClean="0">
                <a:latin typeface="Times New Roman" pitchFamily="18" charset="0"/>
                <a:cs typeface="Times New Roman" pitchFamily="18" charset="0"/>
              </a:rPr>
              <a:t>«завтрашние» деньги. Если же вводится параллельная валюта в виде,</a:t>
            </a:r>
          </a:p>
          <a:p>
            <a:pPr>
              <a:buNone/>
            </a:pPr>
            <a:r>
              <a:rPr lang="ru-RU" sz="7200" dirty="0" smtClean="0">
                <a:latin typeface="Times New Roman" pitchFamily="18" charset="0"/>
                <a:cs typeface="Times New Roman" pitchFamily="18" charset="0"/>
              </a:rPr>
              <a:t>Скажем, золотого рубля или возникают республиканские валюты, то рыночные</a:t>
            </a:r>
          </a:p>
          <a:p>
            <a:pPr>
              <a:buNone/>
            </a:pPr>
            <a:r>
              <a:rPr lang="ru-RU" sz="7200" dirty="0" smtClean="0">
                <a:latin typeface="Times New Roman" pitchFamily="18" charset="0"/>
                <a:cs typeface="Times New Roman" pitchFamily="18" charset="0"/>
              </a:rPr>
              <a:t>Отношения обретают гораздо более широкие возможности в виде покупок и</a:t>
            </a:r>
          </a:p>
          <a:p>
            <a:pPr>
              <a:buNone/>
            </a:pPr>
            <a:r>
              <a:rPr lang="ru-RU" sz="7200" dirty="0" smtClean="0">
                <a:latin typeface="Times New Roman" pitchFamily="18" charset="0"/>
                <a:cs typeface="Times New Roman" pitchFamily="18" charset="0"/>
              </a:rPr>
              <a:t>Продаж одной валюты за другую.</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 calcmode="lin" valueType="num">
                                      <p:cBhvr additive="base">
                                        <p:cTn id="6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 calcmode="lin" valueType="num">
                                      <p:cBhvr additive="base">
                                        <p:cTn id="7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3">
                                            <p:txEl>
                                              <p:pRg st="13" end="13"/>
                                            </p:txEl>
                                          </p:spTgt>
                                        </p:tgtEl>
                                        <p:attrNameLst>
                                          <p:attrName>style.visibility</p:attrName>
                                        </p:attrNameLst>
                                      </p:cBhvr>
                                      <p:to>
                                        <p:strVal val="visible"/>
                                      </p:to>
                                    </p:set>
                                    <p:anim calcmode="lin" valueType="num">
                                      <p:cBhvr additive="base">
                                        <p:cTn id="7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3">
                                            <p:txEl>
                                              <p:pRg st="14" end="14"/>
                                            </p:txEl>
                                          </p:spTgt>
                                        </p:tgtEl>
                                        <p:attrNameLst>
                                          <p:attrName>style.visibility</p:attrName>
                                        </p:attrNameLst>
                                      </p:cBhvr>
                                      <p:to>
                                        <p:strVal val="visible"/>
                                      </p:to>
                                    </p:set>
                                    <p:anim calcmode="lin" valueType="num">
                                      <p:cBhvr additive="base">
                                        <p:cTn id="8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stCondLst>
                                    <p:cond delay="0"/>
                                  </p:stCondLst>
                                  <p:childTnLst>
                                    <p:set>
                                      <p:cBhvr>
                                        <p:cTn id="86" dur="1" fill="hold">
                                          <p:stCondLst>
                                            <p:cond delay="0"/>
                                          </p:stCondLst>
                                        </p:cTn>
                                        <p:tgtEl>
                                          <p:spTgt spid="3">
                                            <p:txEl>
                                              <p:pRg st="15" end="15"/>
                                            </p:txEl>
                                          </p:spTgt>
                                        </p:tgtEl>
                                        <p:attrNameLst>
                                          <p:attrName>style.visibility</p:attrName>
                                        </p:attrNameLst>
                                      </p:cBhvr>
                                      <p:to>
                                        <p:strVal val="visible"/>
                                      </p:to>
                                    </p:set>
                                    <p:anim calcmode="lin" valueType="num">
                                      <p:cBhvr additive="base">
                                        <p:cTn id="8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3">
                                            <p:txEl>
                                              <p:pRg st="16" end="16"/>
                                            </p:txEl>
                                          </p:spTgt>
                                        </p:tgtEl>
                                        <p:attrNameLst>
                                          <p:attrName>style.visibility</p:attrName>
                                        </p:attrNameLst>
                                      </p:cBhvr>
                                      <p:to>
                                        <p:strVal val="visible"/>
                                      </p:to>
                                    </p:set>
                                    <p:anim calcmode="lin" valueType="num">
                                      <p:cBhvr additive="base">
                                        <p:cTn id="92"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style>
          <a:lnRef idx="2">
            <a:schemeClr val="dk1"/>
          </a:lnRef>
          <a:fillRef idx="1">
            <a:schemeClr val="lt1"/>
          </a:fillRef>
          <a:effectRef idx="0">
            <a:schemeClr val="dk1"/>
          </a:effectRef>
          <a:fontRef idx="minor">
            <a:schemeClr val="dk1"/>
          </a:fontRef>
        </p:style>
        <p:txBody>
          <a:bodyPr/>
          <a:lstStyle/>
          <a:p>
            <a:r>
              <a:rPr lang="ru-RU" dirty="0" smtClean="0"/>
              <a:t>Экономика</a:t>
            </a:r>
            <a:endParaRPr lang="ru-RU" dirty="0"/>
          </a:p>
        </p:txBody>
      </p:sp>
      <p:graphicFrame>
        <p:nvGraphicFramePr>
          <p:cNvPr id="6" name="Содержимое 5"/>
          <p:cNvGraphicFramePr>
            <a:graphicFrameLocks noGrp="1"/>
          </p:cNvGraphicFramePr>
          <p:nvPr>
            <p:ph idx="1"/>
          </p:nvPr>
        </p:nvGraphicFramePr>
        <p:xfrm>
          <a:off x="457200" y="1600200"/>
          <a:ext cx="8229600" cy="5120640"/>
        </p:xfrm>
        <a:graphic>
          <a:graphicData uri="http://schemas.openxmlformats.org/drawingml/2006/table">
            <a:tbl>
              <a:tblPr firstRow="1" bandRow="1">
                <a:tableStyleId>{5940675A-B579-460E-94D1-54222C63F5DA}</a:tableStyleId>
              </a:tblPr>
              <a:tblGrid>
                <a:gridCol w="2743200"/>
                <a:gridCol w="2800360"/>
                <a:gridCol w="2686040"/>
              </a:tblGrid>
              <a:tr h="5983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b="0" dirty="0" smtClean="0">
                          <a:solidFill>
                            <a:srgbClr val="FF0000"/>
                          </a:solidFill>
                          <a:latin typeface="Arial Black" pitchFamily="34" charset="0"/>
                        </a:rPr>
                        <a:t>Основная задача</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dirty="0" smtClean="0">
                          <a:solidFill>
                            <a:srgbClr val="FF0000"/>
                          </a:solidFill>
                          <a:latin typeface="Arial Black" pitchFamily="34" charset="0"/>
                        </a:rPr>
                        <a:t>Предмет исследования</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dirty="0" smtClean="0">
                          <a:solidFill>
                            <a:srgbClr val="FF0000"/>
                          </a:solidFill>
                          <a:latin typeface="Arial Black" pitchFamily="34" charset="0"/>
                        </a:rPr>
                        <a:t>Особенность как науки</a:t>
                      </a:r>
                    </a:p>
                  </a:txBody>
                  <a:tcPr/>
                </a:tc>
              </a:tr>
              <a:tr h="4445127">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ru-RU" sz="1800" dirty="0" smtClean="0">
                          <a:latin typeface="Arial Black" pitchFamily="34" charset="0"/>
                        </a:rPr>
                        <a:t>Поиск путей эффективного ведения </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ru-RU" dirty="0" smtClean="0"/>
                    </a:p>
                    <a:p>
                      <a:pPr marL="0" marR="0" lvl="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ru-RU" sz="1800" dirty="0" smtClean="0">
                          <a:latin typeface="Arial Black" pitchFamily="34" charset="0"/>
                        </a:rPr>
                        <a:t>Поиск оптимальных механизмов использования ресурсов в условиях их ограниченности и безграничности потребностей</a:t>
                      </a:r>
                    </a:p>
                    <a:p>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smtClean="0">
                          <a:latin typeface="Arial Black" pitchFamily="34" charset="0"/>
                        </a:rPr>
                        <a:t>Экономические отношения, связи и взаимозависимости, возникающие в процессе развития экономики</a:t>
                      </a:r>
                    </a:p>
                    <a:p>
                      <a:endParaRPr lang="ru-RU"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smtClean="0">
                          <a:latin typeface="Arial Black" pitchFamily="34" charset="0"/>
                        </a:rPr>
                        <a:t>Поведение человека применительно к ключевым вопросам хозяйственной жизни , связанным с производством товаров и услуг</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smtClean="0">
                          <a:latin typeface="Arial Black" pitchFamily="34" charset="0"/>
                        </a:rPr>
                        <a:t>Основной акцент делается на функциональных, а не причинно следственных связях</a:t>
                      </a:r>
                    </a:p>
                    <a:p>
                      <a:endParaRPr lang="ru-RU" dirty="0"/>
                    </a:p>
                  </a:txBody>
                  <a:tcPr/>
                </a:tc>
              </a:tr>
            </a:tbl>
          </a:graphicData>
        </a:graphic>
      </p:graphicFrame>
      <p:cxnSp>
        <p:nvCxnSpPr>
          <p:cNvPr id="8" name="Прямая со стрелкой 7"/>
          <p:cNvCxnSpPr/>
          <p:nvPr/>
        </p:nvCxnSpPr>
        <p:spPr>
          <a:xfrm rot="5400000">
            <a:off x="4322761" y="410686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rot="5400000">
            <a:off x="1715274" y="1285066"/>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rot="5400000">
            <a:off x="4572794" y="1285860"/>
            <a:ext cx="284958"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rot="5400000">
            <a:off x="7358876" y="1285066"/>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714488"/>
            <a:ext cx="8229600" cy="4429156"/>
          </a:xfrm>
        </p:spPr>
        <p:txBody>
          <a:bodyPr>
            <a:noAutofit/>
          </a:bodyPr>
          <a:lstStyle/>
          <a:p>
            <a:pPr>
              <a:buNone/>
            </a:pPr>
            <a:r>
              <a:rPr lang="ru-RU" sz="2000" dirty="0" smtClean="0">
                <a:latin typeface="Times New Roman" pitchFamily="18" charset="0"/>
                <a:cs typeface="Times New Roman" pitchFamily="18" charset="0"/>
              </a:rPr>
              <a:t>Рынок валюты, под которой понимается уже не только национальная, но и иностранная валюта, означает еще большую возможность купли, продажи, обмена по определенному валютному курсу (мировому, государственному, плавающему, свободному) денег одной страны на деньги другой. Естественно, что активность валютного рынка и диапазон его действия во многом зависят от конвертируемости валюты. Конечно, разделение рынка на валютный и денежный до некоторой степени условно. В общем случае валютный рынок одновременно является денежным, а</a:t>
            </a:r>
          </a:p>
          <a:p>
            <a:pPr>
              <a:buNone/>
            </a:pPr>
            <a:r>
              <a:rPr lang="ru-RU" sz="2000" dirty="0" smtClean="0">
                <a:latin typeface="Times New Roman" pitchFamily="18" charset="0"/>
                <a:cs typeface="Times New Roman" pitchFamily="18" charset="0"/>
              </a:rPr>
              <a:t>Денежный – валютным. Однотипным с ними по природе, но все же и самостоятельным является рынок ценных бумаг. Последние представляют особый вид денежных или имущественных документов, которые либо обладают определенной, выраженной В денежных единицах стоимостью, либо предоставляют владельцу</a:t>
            </a:r>
          </a:p>
          <a:p>
            <a:endParaRPr lang="ru-RU" sz="2400" dirty="0"/>
          </a:p>
        </p:txBody>
      </p:sp>
      <p:sp>
        <p:nvSpPr>
          <p:cNvPr id="5" name="Заголовок 1"/>
          <p:cNvSpPr>
            <a:spLocks noGrp="1"/>
          </p:cNvSpPr>
          <p:nvPr>
            <p:ph type="title"/>
          </p:nvPr>
        </p:nvSpPr>
        <p:spPr>
          <a:xfrm>
            <a:off x="457200" y="274638"/>
            <a:ext cx="8229600" cy="1143000"/>
          </a:xfrm>
        </p:spPr>
        <p:style>
          <a:lnRef idx="2">
            <a:schemeClr val="accent2"/>
          </a:lnRef>
          <a:fillRef idx="1">
            <a:schemeClr val="lt1"/>
          </a:fillRef>
          <a:effectRef idx="0">
            <a:schemeClr val="accent2"/>
          </a:effectRef>
          <a:fontRef idx="minor">
            <a:schemeClr val="dk1"/>
          </a:fontRef>
        </p:style>
        <p:txBody>
          <a:bodyPr>
            <a:noAutofit/>
          </a:bodyPr>
          <a:lstStyle/>
          <a:p>
            <a:r>
              <a:rPr lang="ru-RU" sz="3200" kern="1200" dirty="0" smtClean="0">
                <a:solidFill>
                  <a:schemeClr val="tx1"/>
                </a:solidFill>
                <a:latin typeface="+mj-lt"/>
                <a:ea typeface="+mj-ea"/>
                <a:cs typeface="+mj-cs"/>
              </a:rPr>
              <a:t/>
            </a:r>
            <a:br>
              <a:rPr lang="ru-RU" sz="3200" kern="1200" dirty="0" smtClean="0">
                <a:solidFill>
                  <a:schemeClr val="tx1"/>
                </a:solidFill>
                <a:latin typeface="+mj-lt"/>
                <a:ea typeface="+mj-ea"/>
                <a:cs typeface="+mj-cs"/>
              </a:rPr>
            </a:br>
            <a:r>
              <a:rPr lang="ru-RU" sz="3200" dirty="0" smtClean="0"/>
              <a:t> </a:t>
            </a:r>
            <a:r>
              <a:rPr lang="ru-RU" sz="3200" kern="1200" dirty="0" smtClean="0">
                <a:solidFill>
                  <a:schemeClr val="tx1"/>
                </a:solidFill>
                <a:latin typeface="+mj-lt"/>
                <a:ea typeface="+mj-ea"/>
                <a:cs typeface="+mj-cs"/>
              </a:rPr>
              <a:t>2.9.Рынки денег, валюты и ценных бумаг.</a:t>
            </a:r>
          </a:p>
          <a:p>
            <a:endParaRPr lang="ru-RU" sz="3200"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1"/>
            <a:ext cx="8229600" cy="3400436"/>
          </a:xfrm>
        </p:spPr>
        <p:txBody>
          <a:bodyPr>
            <a:normAutofit/>
          </a:bodyPr>
          <a:lstStyle/>
          <a:p>
            <a:pPr>
              <a:buNone/>
            </a:pPr>
            <a:r>
              <a:rPr lang="ru-RU" sz="2000" dirty="0" smtClean="0">
                <a:latin typeface="Times New Roman" pitchFamily="18" charset="0"/>
                <a:cs typeface="Times New Roman" pitchFamily="18" charset="0"/>
              </a:rPr>
              <a:t>Переход к рынку ценных бумаг имеет в виду раскрепощение их обращения, Возможность свободной покупки, продажи, перепродажи, обмена как на Деньги, так и на другие ценные бумаги. На рынке ценных бумаг их курс Становится мобильным, подвижным. Развитию рынка ценных бумаг Способствуют коммерческие банки.  Полноценная рыночная экономика содержит в качестве составной части рынок Денег и ценных бумаг. Денежный рынок не просто обменный. Он призван</a:t>
            </a:r>
          </a:p>
          <a:p>
            <a:pPr>
              <a:buNone/>
            </a:pPr>
            <a:r>
              <a:rPr lang="ru-RU" sz="2000" dirty="0" smtClean="0">
                <a:latin typeface="Times New Roman" pitchFamily="18" charset="0"/>
                <a:cs typeface="Times New Roman" pitchFamily="18" charset="0"/>
              </a:rPr>
              <a:t>Обслуживать товарные рынки и рынок услуг, формировать в единстве Товарно-денежные отношения на рыночной основе.  </a:t>
            </a:r>
            <a:endParaRPr lang="ru-RU" sz="2000" dirty="0"/>
          </a:p>
        </p:txBody>
      </p:sp>
      <p:sp>
        <p:nvSpPr>
          <p:cNvPr id="5"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Autofit/>
          </a:bodyPr>
          <a:lstStyle/>
          <a:p>
            <a:r>
              <a:rPr lang="ru-RU" sz="3200" kern="1200" dirty="0" smtClean="0">
                <a:solidFill>
                  <a:schemeClr val="tx1"/>
                </a:solidFill>
                <a:latin typeface="+mj-lt"/>
                <a:ea typeface="+mj-ea"/>
                <a:cs typeface="+mj-cs"/>
              </a:rPr>
              <a:t/>
            </a:r>
            <a:br>
              <a:rPr lang="ru-RU" sz="3200" kern="1200" dirty="0" smtClean="0">
                <a:solidFill>
                  <a:schemeClr val="tx1"/>
                </a:solidFill>
                <a:latin typeface="+mj-lt"/>
                <a:ea typeface="+mj-ea"/>
                <a:cs typeface="+mj-cs"/>
              </a:rPr>
            </a:br>
            <a:r>
              <a:rPr lang="ru-RU" sz="3200" dirty="0" smtClean="0"/>
              <a:t> </a:t>
            </a:r>
            <a:r>
              <a:rPr lang="ru-RU" sz="3200" kern="1200" dirty="0" smtClean="0">
                <a:solidFill>
                  <a:schemeClr val="tx1"/>
                </a:solidFill>
                <a:latin typeface="+mj-lt"/>
                <a:ea typeface="+mj-ea"/>
                <a:cs typeface="+mj-cs"/>
              </a:rPr>
              <a:t>2.9.Рынки денег, валюты и ценных бумаг.</a:t>
            </a:r>
          </a:p>
          <a:p>
            <a:endParaRPr lang="ru-RU" sz="3200"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t>ГОУ СПО ПОЛИТЕХНИЧЕСКИЙ КОЛЛЕДЖ № 50</a:t>
            </a:r>
            <a:endParaRPr lang="ru-RU" dirty="0"/>
          </a:p>
        </p:txBody>
      </p:sp>
      <p:sp>
        <p:nvSpPr>
          <p:cNvPr id="3" name="Содержимое 2"/>
          <p:cNvSpPr>
            <a:spLocks noGrp="1"/>
          </p:cNvSpPr>
          <p:nvPr>
            <p:ph idx="1"/>
          </p:nvPr>
        </p:nvSpPr>
        <p:spPr>
          <a:xfrm>
            <a:off x="500034" y="1643050"/>
            <a:ext cx="8215370" cy="1857388"/>
          </a:xfr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a:lstStyle/>
          <a:p>
            <a:pPr algn="ctr">
              <a:buNone/>
            </a:pPr>
            <a:r>
              <a:rPr lang="ru-RU" dirty="0" smtClean="0"/>
              <a:t>Презентацию выполнила</a:t>
            </a:r>
            <a:r>
              <a:rPr lang="en-US" dirty="0" smtClean="0"/>
              <a:t> </a:t>
            </a:r>
            <a:r>
              <a:rPr lang="ru-RU" dirty="0" smtClean="0"/>
              <a:t>-</a:t>
            </a:r>
            <a:r>
              <a:rPr lang="en-US" smtClean="0"/>
              <a:t> </a:t>
            </a:r>
            <a:r>
              <a:rPr lang="ru-RU" smtClean="0"/>
              <a:t>преподаватель </a:t>
            </a:r>
            <a:r>
              <a:rPr lang="ru-RU" dirty="0" smtClean="0"/>
              <a:t>Лопанова Е.Н.</a:t>
            </a:r>
          </a:p>
        </p:txBody>
      </p:sp>
      <p:sp>
        <p:nvSpPr>
          <p:cNvPr id="7" name="TextBox 6"/>
          <p:cNvSpPr txBox="1"/>
          <p:nvPr/>
        </p:nvSpPr>
        <p:spPr>
          <a:xfrm>
            <a:off x="4000496" y="6143644"/>
            <a:ext cx="1000132" cy="461665"/>
          </a:xfrm>
          <a:prstGeom prst="rect">
            <a:avLst/>
          </a:prstGeom>
          <a:noFill/>
        </p:spPr>
        <p:txBody>
          <a:bodyPr wrap="square" rtlCol="0">
            <a:spAutoFit/>
          </a:bodyPr>
          <a:lstStyle/>
          <a:p>
            <a:r>
              <a:rPr lang="ru-RU" sz="2400" b="1" smtClean="0"/>
              <a:t>2011 </a:t>
            </a:r>
            <a:r>
              <a:rPr lang="ru-RU" sz="2400" b="1" dirty="0" smtClean="0"/>
              <a:t>г</a:t>
            </a:r>
            <a:endParaRPr lang="ru-RU" sz="2400" b="1" dirty="0"/>
          </a:p>
        </p:txBody>
      </p:sp>
      <p:sp>
        <p:nvSpPr>
          <p:cNvPr id="8" name="TextBox 7"/>
          <p:cNvSpPr txBox="1"/>
          <p:nvPr/>
        </p:nvSpPr>
        <p:spPr>
          <a:xfrm>
            <a:off x="1000100" y="3714752"/>
            <a:ext cx="7075783" cy="2523768"/>
          </a:xfrm>
          <a:prstGeom prst="rect">
            <a:avLst/>
          </a:prstGeom>
          <a:noFill/>
        </p:spPr>
        <p:txBody>
          <a:bodyPr wrap="none" rtlCol="0">
            <a:spAutoFit/>
          </a:bodyPr>
          <a:lstStyle/>
          <a:p>
            <a:pPr algn="ctr"/>
            <a:r>
              <a:rPr lang="ru-RU" sz="1400" b="1" dirty="0" smtClean="0">
                <a:latin typeface="Times New Roman" pitchFamily="18" charset="0"/>
                <a:cs typeface="Times New Roman" pitchFamily="18" charset="0"/>
              </a:rPr>
              <a:t>Список использованной литературы.</a:t>
            </a:r>
          </a:p>
          <a:p>
            <a:r>
              <a:rPr lang="ru-RU" sz="14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Экономика: Принципы, проблемы и политика. Том1,2. </a:t>
            </a:r>
            <a:r>
              <a:rPr lang="ru-RU" sz="1600" dirty="0" err="1" smtClean="0">
                <a:latin typeface="Times New Roman" pitchFamily="18" charset="0"/>
                <a:cs typeface="Times New Roman" pitchFamily="18" charset="0"/>
              </a:rPr>
              <a:t>Кэмпбелл</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Маконнел</a:t>
            </a:r>
            <a:r>
              <a:rPr lang="ru-RU" sz="1600" dirty="0" smtClean="0">
                <a:latin typeface="Times New Roman" pitchFamily="18" charset="0"/>
                <a:cs typeface="Times New Roman" pitchFamily="18" charset="0"/>
              </a:rPr>
              <a:t> и</a:t>
            </a:r>
          </a:p>
          <a:p>
            <a:r>
              <a:rPr lang="ru-RU" sz="1600" dirty="0" err="1" smtClean="0">
                <a:latin typeface="Times New Roman" pitchFamily="18" charset="0"/>
                <a:cs typeface="Times New Roman" pitchFamily="18" charset="0"/>
              </a:rPr>
              <a:t>Стенли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Брю</a:t>
            </a:r>
            <a:r>
              <a:rPr lang="ru-RU" sz="1600" dirty="0" smtClean="0">
                <a:latin typeface="Times New Roman" pitchFamily="18" charset="0"/>
                <a:cs typeface="Times New Roman" pitchFamily="18" charset="0"/>
              </a:rPr>
              <a:t> М.: Республика 1999 </a:t>
            </a:r>
          </a:p>
          <a:p>
            <a:r>
              <a:rPr lang="ru-RU" sz="1600" dirty="0" smtClean="0">
                <a:latin typeface="Times New Roman" pitchFamily="18" charset="0"/>
                <a:cs typeface="Times New Roman" pitchFamily="18" charset="0"/>
              </a:rPr>
              <a:t> Экономическая теория- Мн.: «НТЦ АПИ», 1998.</a:t>
            </a:r>
          </a:p>
          <a:p>
            <a:r>
              <a:rPr lang="ru-RU" sz="1600" dirty="0" smtClean="0">
                <a:latin typeface="Times New Roman" pitchFamily="18" charset="0"/>
                <a:cs typeface="Times New Roman" pitchFamily="18" charset="0"/>
              </a:rPr>
              <a:t> Курс экономики: Учебник. – 2-е изд., доп./ Под ред. Б.А. </a:t>
            </a:r>
            <a:r>
              <a:rPr lang="ru-RU" sz="1600" dirty="0" err="1" smtClean="0">
                <a:latin typeface="Times New Roman" pitchFamily="18" charset="0"/>
                <a:cs typeface="Times New Roman" pitchFamily="18" charset="0"/>
              </a:rPr>
              <a:t>Райзберга</a:t>
            </a:r>
            <a:r>
              <a:rPr lang="ru-RU" sz="1600" dirty="0" smtClean="0">
                <a:latin typeface="Times New Roman" pitchFamily="18" charset="0"/>
                <a:cs typeface="Times New Roman" pitchFamily="18" charset="0"/>
              </a:rPr>
              <a:t>- М.:</a:t>
            </a:r>
          </a:p>
          <a:p>
            <a:r>
              <a:rPr lang="ru-RU" sz="1600" dirty="0" smtClean="0">
                <a:latin typeface="Times New Roman" pitchFamily="18" charset="0"/>
                <a:cs typeface="Times New Roman" pitchFamily="18" charset="0"/>
              </a:rPr>
              <a:t>ИНФРА-М. 1999</a:t>
            </a:r>
          </a:p>
          <a:p>
            <a:r>
              <a:rPr lang="ru-RU" sz="1600" dirty="0" smtClean="0">
                <a:latin typeface="Times New Roman" pitchFamily="18" charset="0"/>
                <a:cs typeface="Times New Roman" pitchFamily="18" charset="0"/>
              </a:rPr>
              <a:t> Экономическая теория под ред. Н.И.Базылева, С.П.Гурко, Минск, БГЭУ 1999 </a:t>
            </a:r>
          </a:p>
          <a:p>
            <a:r>
              <a:rPr lang="ru-RU" sz="1600" dirty="0" smtClean="0">
                <a:latin typeface="Times New Roman" pitchFamily="18" charset="0"/>
                <a:cs typeface="Times New Roman" pitchFamily="18" charset="0"/>
              </a:rPr>
              <a:t> Рыночная экономика, учебник, ТОО Редакция журнала «Деловая жизнь»</a:t>
            </a:r>
          </a:p>
          <a:p>
            <a:r>
              <a:rPr lang="ru-RU" sz="1600" dirty="0" smtClean="0">
                <a:latin typeface="Times New Roman" pitchFamily="18" charset="0"/>
                <a:cs typeface="Times New Roman" pitchFamily="18" charset="0"/>
              </a:rPr>
              <a:t>Москва, 1998</a:t>
            </a:r>
          </a:p>
          <a:p>
            <a:r>
              <a:rPr lang="ru-RU" sz="1600" dirty="0" smtClean="0">
                <a:latin typeface="Times New Roman" pitchFamily="18" charset="0"/>
                <a:cs typeface="Times New Roman" pitchFamily="18" charset="0"/>
              </a:rPr>
              <a:t> Основы Экономической теории, ГУ ВШЭ, Москва, Вита-пресс, 1999</a:t>
            </a: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dissolve">
                                      <p:cBhvr>
                                        <p:cTn id="11" dur="500"/>
                                        <p:tgtEl>
                                          <p:spTgt spid="3">
                                            <p:bg/>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ssolve">
                                      <p:cBhvr>
                                        <p:cTn id="15" dur="500"/>
                                        <p:tgtEl>
                                          <p:spTgt spid="3">
                                            <p:txEl>
                                              <p:pRg st="0" end="0"/>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buFont typeface="Wingdings" pitchFamily="2" charset="2"/>
              <a:buChar char="Ø"/>
            </a:pPr>
            <a:r>
              <a:rPr lang="ru-RU" u="sng" dirty="0" smtClean="0"/>
              <a:t>1.Введение.</a:t>
            </a:r>
            <a:r>
              <a:rPr lang="ru-RU" dirty="0" smtClean="0"/>
              <a:t>	</a:t>
            </a:r>
          </a:p>
          <a:p>
            <a:pPr>
              <a:buFont typeface="Wingdings" pitchFamily="2" charset="2"/>
              <a:buChar char="Ø"/>
            </a:pPr>
            <a:r>
              <a:rPr lang="ru-RU" u="sng" dirty="0" smtClean="0"/>
              <a:t>2.Основные виды рынков.</a:t>
            </a:r>
            <a:r>
              <a:rPr lang="ru-RU" dirty="0" smtClean="0"/>
              <a:t>	</a:t>
            </a:r>
          </a:p>
          <a:p>
            <a:pPr>
              <a:buFont typeface="Wingdings" pitchFamily="2" charset="2"/>
              <a:buChar char="Ø"/>
            </a:pPr>
            <a:r>
              <a:rPr lang="ru-RU" u="sng" dirty="0" smtClean="0"/>
              <a:t>2.1.Рынок потребительских товаров.</a:t>
            </a:r>
            <a:r>
              <a:rPr lang="ru-RU" dirty="0" smtClean="0"/>
              <a:t>	</a:t>
            </a:r>
          </a:p>
          <a:p>
            <a:pPr>
              <a:buFont typeface="Wingdings" pitchFamily="2" charset="2"/>
              <a:buChar char="Ø"/>
            </a:pPr>
            <a:r>
              <a:rPr lang="ru-RU" u="sng" dirty="0" smtClean="0"/>
              <a:t>2.2.Рынок средств производства.</a:t>
            </a:r>
            <a:r>
              <a:rPr lang="ru-RU" dirty="0" smtClean="0"/>
              <a:t>	</a:t>
            </a:r>
          </a:p>
          <a:p>
            <a:pPr>
              <a:buFont typeface="Wingdings" pitchFamily="2" charset="2"/>
              <a:buChar char="Ø"/>
            </a:pPr>
            <a:r>
              <a:rPr lang="ru-RU" u="sng" dirty="0" smtClean="0"/>
              <a:t>2.3.Рынок капитала и капитальных активов.</a:t>
            </a:r>
            <a:r>
              <a:rPr lang="ru-RU" dirty="0" smtClean="0"/>
              <a:t>	</a:t>
            </a:r>
          </a:p>
          <a:p>
            <a:pPr>
              <a:buFont typeface="Wingdings" pitchFamily="2" charset="2"/>
              <a:buChar char="Ø"/>
            </a:pPr>
            <a:r>
              <a:rPr lang="ru-RU" u="sng" dirty="0" smtClean="0"/>
              <a:t>2.4. Рынок инноваций.</a:t>
            </a:r>
            <a:r>
              <a:rPr lang="ru-RU" dirty="0" smtClean="0"/>
              <a:t>	</a:t>
            </a:r>
          </a:p>
          <a:p>
            <a:pPr>
              <a:buFont typeface="Wingdings" pitchFamily="2" charset="2"/>
              <a:buChar char="Ø"/>
            </a:pPr>
            <a:r>
              <a:rPr lang="ru-RU" u="sng" dirty="0" smtClean="0"/>
              <a:t>2.5.Рынок духовного, интеллектуального продукта.</a:t>
            </a:r>
            <a:r>
              <a:rPr lang="ru-RU" dirty="0" smtClean="0"/>
              <a:t>	</a:t>
            </a:r>
          </a:p>
          <a:p>
            <a:pPr>
              <a:buFont typeface="Wingdings" pitchFamily="2" charset="2"/>
              <a:buChar char="Ø"/>
            </a:pPr>
            <a:r>
              <a:rPr lang="ru-RU" u="sng" dirty="0" smtClean="0"/>
              <a:t>2.6.Рынок труда.</a:t>
            </a:r>
            <a:r>
              <a:rPr lang="ru-RU" dirty="0" smtClean="0"/>
              <a:t>	</a:t>
            </a:r>
          </a:p>
          <a:p>
            <a:pPr>
              <a:buFont typeface="Wingdings" pitchFamily="2" charset="2"/>
              <a:buChar char="Ø"/>
            </a:pPr>
            <a:r>
              <a:rPr lang="ru-RU" u="sng" dirty="0" smtClean="0"/>
              <a:t>2.7. Рынок жилой площади.</a:t>
            </a:r>
            <a:r>
              <a:rPr lang="ru-RU" dirty="0" smtClean="0"/>
              <a:t>	</a:t>
            </a:r>
          </a:p>
          <a:p>
            <a:pPr>
              <a:buFont typeface="Wingdings" pitchFamily="2" charset="2"/>
              <a:buChar char="Ø"/>
            </a:pPr>
            <a:r>
              <a:rPr lang="ru-RU" u="sng" dirty="0" smtClean="0"/>
              <a:t>2.8.Рынок инвестиций.</a:t>
            </a:r>
            <a:r>
              <a:rPr lang="ru-RU" dirty="0" smtClean="0"/>
              <a:t>	</a:t>
            </a:r>
          </a:p>
          <a:p>
            <a:pPr>
              <a:buFont typeface="Wingdings" pitchFamily="2" charset="2"/>
              <a:buChar char="Ø"/>
            </a:pPr>
            <a:r>
              <a:rPr lang="ru-RU" u="sng" dirty="0" smtClean="0"/>
              <a:t>2.9.Рынки денег, валюты и ценных бумаг.</a:t>
            </a:r>
            <a:r>
              <a:rPr lang="ru-RU" dirty="0" smtClean="0"/>
              <a:t>	</a:t>
            </a:r>
          </a:p>
          <a:p>
            <a:endParaRPr lang="ru-RU" dirty="0"/>
          </a:p>
        </p:txBody>
      </p:sp>
      <p:sp>
        <p:nvSpPr>
          <p:cNvPr id="4" name="Заголовок 3"/>
          <p:cNvSpPr txBox="1">
            <a:spLocks noGrp="1"/>
          </p:cNvSpPr>
          <p:nvPr>
            <p:ph type="title"/>
          </p:nvPr>
        </p:nvSpPr>
        <p:spPr>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gn="ctr"/>
            <a:r>
              <a:rPr lang="ru-RU" dirty="0" smtClean="0"/>
              <a:t>Содержание</a:t>
            </a: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 calcmode="lin" valueType="num">
                                      <p:cBhvr additive="base">
                                        <p:cTn id="6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sz="4000" dirty="0" smtClean="0"/>
              <a:t>1.	Введение.</a:t>
            </a:r>
            <a:endParaRPr lang="ru-RU" sz="4000" dirty="0"/>
          </a:p>
        </p:txBody>
      </p:sp>
      <p:sp>
        <p:nvSpPr>
          <p:cNvPr id="3" name="Содержимое 2"/>
          <p:cNvSpPr>
            <a:spLocks noGrp="1"/>
          </p:cNvSpPr>
          <p:nvPr>
            <p:ph idx="1"/>
          </p:nvPr>
        </p:nvSpPr>
        <p:spPr/>
        <p:txBody>
          <a:bodyPr>
            <a:noAutofit/>
          </a:bodyPr>
          <a:lstStyle/>
          <a:p>
            <a:pPr marL="0" algn="just">
              <a:spcBef>
                <a:spcPts val="0"/>
              </a:spcBef>
              <a:buNone/>
            </a:pPr>
            <a:r>
              <a:rPr lang="ru-RU" sz="2400" dirty="0" smtClean="0">
                <a:latin typeface="Monotype Corsiva" pitchFamily="66" charset="0"/>
              </a:rPr>
              <a:t>В длительной экономической эволюции «сотворение» рынков произошло Вследствие поиска людьми решения извечной экономической дилеммы:</a:t>
            </a:r>
          </a:p>
          <a:p>
            <a:pPr marL="0" algn="just">
              <a:spcBef>
                <a:spcPts val="0"/>
              </a:spcBef>
              <a:buNone/>
            </a:pPr>
            <a:r>
              <a:rPr lang="ru-RU" sz="2400" dirty="0" smtClean="0">
                <a:latin typeface="Monotype Corsiva" pitchFamily="66" charset="0"/>
              </a:rPr>
              <a:t>«Редкие, ограниченные ресурсы - неограниченные потребности человека в Разнообразных благах». Согласно учению А. Смита («исследование о природе И причинах богатства народов», 1776 г.), Возникновение рынков является Следствием естественной редкости экономических ресурсов, ограниченности Производительных возможностей человека. Экономические ресурсы и Производительные возможности людей ограничены относительно и в сравнении С их безграничными потребностями. Человек любых наклонностей и Способностей может что-либо эффективно производить только в одной Какой-нибудь области, однако потребности его исчисляются миллионами Наименований потребительских благ. </a:t>
            </a: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644030" cy="6500834"/>
          </a:xfrm>
        </p:spPr>
        <p:txBody>
          <a:bodyPr>
            <a:normAutofit fontScale="70000" lnSpcReduction="20000"/>
          </a:bodyPr>
          <a:lstStyle/>
          <a:p>
            <a:pPr indent="342900" algn="just">
              <a:lnSpc>
                <a:spcPct val="120000"/>
              </a:lnSpc>
              <a:spcBef>
                <a:spcPts val="0"/>
              </a:spcBef>
              <a:buNone/>
            </a:pPr>
            <a:r>
              <a:rPr lang="ru-RU" sz="3400" dirty="0" smtClean="0">
                <a:latin typeface="Monotype Corsiva" pitchFamily="66" charset="0"/>
              </a:rPr>
              <a:t>Под современным рынком понимают любую систему, дающую возможность Покупателям и продавцам совершать свободную куплю-продажу товаров. Рынок - Это институт, или механизм, сводящий вместе покупателей (предъявителей Спроса) и продавцов (поставщиков) отдельных товаров и услуг. А Совокупность разнообразных рынков по признаку их взаимоотношений, то Есть в зависимости от вида товаров и услуг, которые продаются и Покупаются, представляет рыночную структуру. Итак, рассмотрим, какие же</a:t>
            </a:r>
          </a:p>
          <a:p>
            <a:pPr indent="342900" algn="ctr">
              <a:lnSpc>
                <a:spcPct val="120000"/>
              </a:lnSpc>
              <a:spcBef>
                <a:spcPts val="0"/>
              </a:spcBef>
              <a:buNone/>
            </a:pPr>
            <a:r>
              <a:rPr lang="ru-RU" sz="3400" b="1" dirty="0" smtClean="0">
                <a:latin typeface="Monotype Corsiva" pitchFamily="66" charset="0"/>
              </a:rPr>
              <a:t>Виды рынков составляют рыночную структуру. </a:t>
            </a:r>
          </a:p>
          <a:p>
            <a:pPr indent="342900" algn="just">
              <a:lnSpc>
                <a:spcPct val="120000"/>
              </a:lnSpc>
              <a:spcBef>
                <a:spcPts val="0"/>
              </a:spcBef>
              <a:buNone/>
            </a:pPr>
            <a:r>
              <a:rPr lang="ru-RU" sz="3400" dirty="0" smtClean="0">
                <a:latin typeface="Monotype Corsiva" pitchFamily="66" charset="0"/>
              </a:rPr>
              <a:t>Возникшие еще в эпоху классического капитализма различные виды рынков, торговавших своими особыми товарами, ныне полностью развились в целостную рыночную систему, которая складывается из рынков потребительских (продовольственных и промышленных) товаров, услуг, средств производства, рабочей силы, научных разработок, инвестиций, рынка ценных бумаг, денег и валюты, рынка инноваций, рынка духовного(интеллектуального продукта).</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2.	Основные виды рынков</a:t>
            </a:r>
            <a:endParaRPr lang="ru-RU" dirty="0"/>
          </a:p>
        </p:txBody>
      </p:sp>
      <p:sp>
        <p:nvSpPr>
          <p:cNvPr id="3" name="Содержимое 2"/>
          <p:cNvSpPr>
            <a:spLocks noGrp="1"/>
          </p:cNvSpPr>
          <p:nvPr>
            <p:ph idx="1"/>
          </p:nvPr>
        </p:nvSpPr>
        <p:spPr/>
        <p:txBody>
          <a:bodyPr>
            <a:normAutofit fontScale="62500" lnSpcReduction="20000"/>
          </a:bodyPr>
          <a:lstStyle/>
          <a:p>
            <a:pPr algn="ctr">
              <a:buNone/>
            </a:pPr>
            <a:r>
              <a:rPr lang="ru-RU" sz="2900" dirty="0" smtClean="0">
                <a:latin typeface="Arial Black" pitchFamily="34" charset="0"/>
              </a:rPr>
              <a:t>ОСНОВНЫЕ ВИДЫ РЫНКОВ</a:t>
            </a:r>
          </a:p>
          <a:p>
            <a:pPr algn="ctr">
              <a:buNone/>
            </a:pPr>
            <a:r>
              <a:rPr lang="ru-RU" sz="2900" dirty="0" smtClean="0">
                <a:latin typeface="Arial Black" pitchFamily="34" charset="0"/>
              </a:rPr>
              <a:t>С ТОЧКИ ЗРЕНИЯ СООТВЕТСТВИЯ ДЕЙСТВУЮЩЕМУ ЗАКОНОДАТЕЛЬСТВУ ПО ЭКОНОМИЧЕСКОМУ НАЗНАЧЕНИЮ ОБЪЕКТОВ РЫНОЧНЫХ ОТНОШЕНИЙ </a:t>
            </a:r>
          </a:p>
          <a:p>
            <a:pPr algn="ctr">
              <a:buNone/>
            </a:pPr>
            <a:r>
              <a:rPr lang="ru-RU" sz="2900" dirty="0" smtClean="0">
                <a:latin typeface="Arial Black" pitchFamily="34" charset="0"/>
              </a:rPr>
              <a:t>ПО ПРОСТРАНСТВЕННОМУ ПРИЗНАКУ</a:t>
            </a:r>
          </a:p>
          <a:p>
            <a:pPr marL="514350" indent="-514350">
              <a:buNone/>
            </a:pPr>
            <a:endParaRPr lang="ru-RU" sz="2500" dirty="0" smtClean="0">
              <a:latin typeface="Arial Black" pitchFamily="34" charset="0"/>
            </a:endParaRPr>
          </a:p>
          <a:p>
            <a:pPr marL="514350" indent="-514350">
              <a:buFont typeface="+mj-lt"/>
              <a:buAutoNum type="arabicPeriod"/>
            </a:pPr>
            <a:r>
              <a:rPr lang="ru-RU" sz="2500" i="1" dirty="0" smtClean="0">
                <a:solidFill>
                  <a:srgbClr val="FF0000"/>
                </a:solidFill>
                <a:latin typeface="Arial Black" pitchFamily="34" charset="0"/>
              </a:rPr>
              <a:t>- </a:t>
            </a:r>
            <a:r>
              <a:rPr lang="ru-RU" sz="2500" i="1" spc="300" dirty="0" smtClean="0">
                <a:solidFill>
                  <a:srgbClr val="FF0000"/>
                </a:solidFill>
                <a:latin typeface="Arial Black" pitchFamily="34" charset="0"/>
              </a:rPr>
              <a:t>легальный рынок</a:t>
            </a:r>
          </a:p>
          <a:p>
            <a:pPr marL="514350" indent="-514350">
              <a:buFont typeface="+mj-lt"/>
              <a:buAutoNum type="arabicPeriod"/>
            </a:pPr>
            <a:r>
              <a:rPr lang="ru-RU" sz="2500" i="1" spc="300" dirty="0" smtClean="0">
                <a:solidFill>
                  <a:srgbClr val="FF0000"/>
                </a:solidFill>
                <a:latin typeface="Arial Black" pitchFamily="34" charset="0"/>
              </a:rPr>
              <a:t>- теневой рынок </a:t>
            </a:r>
          </a:p>
          <a:p>
            <a:pPr marL="514350" indent="-514350">
              <a:buFont typeface="+mj-lt"/>
              <a:buAutoNum type="arabicPeriod"/>
            </a:pPr>
            <a:r>
              <a:rPr lang="ru-RU" sz="2500" i="1" spc="300" dirty="0" smtClean="0">
                <a:solidFill>
                  <a:srgbClr val="FF0000"/>
                </a:solidFill>
                <a:latin typeface="Arial Black" pitchFamily="34" charset="0"/>
              </a:rPr>
              <a:t>- потребительский рынок</a:t>
            </a:r>
          </a:p>
          <a:p>
            <a:pPr marL="514350" indent="-514350">
              <a:buFont typeface="+mj-lt"/>
              <a:buAutoNum type="arabicPeriod"/>
            </a:pPr>
            <a:r>
              <a:rPr lang="ru-RU" sz="2500" i="1" spc="300" dirty="0" smtClean="0">
                <a:solidFill>
                  <a:srgbClr val="FF0000"/>
                </a:solidFill>
                <a:latin typeface="Arial Black" pitchFamily="34" charset="0"/>
              </a:rPr>
              <a:t>- рынок капиталов</a:t>
            </a:r>
          </a:p>
          <a:p>
            <a:pPr marL="514350" indent="-514350">
              <a:buFont typeface="+mj-lt"/>
              <a:buAutoNum type="arabicPeriod"/>
            </a:pPr>
            <a:r>
              <a:rPr lang="ru-RU" sz="2500" i="1" spc="300" dirty="0" smtClean="0">
                <a:solidFill>
                  <a:srgbClr val="FF0000"/>
                </a:solidFill>
                <a:latin typeface="Arial Black" pitchFamily="34" charset="0"/>
              </a:rPr>
              <a:t>- рынок рабочей силы</a:t>
            </a:r>
          </a:p>
          <a:p>
            <a:pPr marL="514350" indent="-514350">
              <a:buFont typeface="+mj-lt"/>
              <a:buAutoNum type="arabicPeriod"/>
            </a:pPr>
            <a:r>
              <a:rPr lang="ru-RU" sz="2500" i="1" spc="300" dirty="0" smtClean="0">
                <a:solidFill>
                  <a:srgbClr val="FF0000"/>
                </a:solidFill>
                <a:latin typeface="Arial Black" pitchFamily="34" charset="0"/>
              </a:rPr>
              <a:t>- рынок информации</a:t>
            </a:r>
          </a:p>
          <a:p>
            <a:pPr marL="514350" indent="-514350">
              <a:buFont typeface="+mj-lt"/>
              <a:buAutoNum type="arabicPeriod"/>
            </a:pPr>
            <a:r>
              <a:rPr lang="ru-RU" sz="2500" i="1" spc="300" dirty="0" smtClean="0">
                <a:solidFill>
                  <a:srgbClr val="FF0000"/>
                </a:solidFill>
                <a:latin typeface="Arial Black" pitchFamily="34" charset="0"/>
              </a:rPr>
              <a:t>- финансовый рынок</a:t>
            </a:r>
          </a:p>
          <a:p>
            <a:pPr marL="514350" indent="-514350">
              <a:buFont typeface="+mj-lt"/>
              <a:buAutoNum type="arabicPeriod"/>
            </a:pPr>
            <a:r>
              <a:rPr lang="ru-RU" sz="2500" i="1" spc="300" dirty="0" smtClean="0">
                <a:solidFill>
                  <a:srgbClr val="FF0000"/>
                </a:solidFill>
                <a:latin typeface="Arial Black" pitchFamily="34" charset="0"/>
              </a:rPr>
              <a:t>- валютный рынок и др.</a:t>
            </a:r>
          </a:p>
          <a:p>
            <a:pPr marL="514350" indent="-514350">
              <a:buFont typeface="+mj-lt"/>
              <a:buAutoNum type="arabicPeriod"/>
            </a:pPr>
            <a:r>
              <a:rPr lang="ru-RU" sz="2500" i="1" spc="300" dirty="0" smtClean="0">
                <a:solidFill>
                  <a:srgbClr val="FF0000"/>
                </a:solidFill>
                <a:latin typeface="Arial Black" pitchFamily="34" charset="0"/>
              </a:rPr>
              <a:t>- местный рынок</a:t>
            </a:r>
          </a:p>
          <a:p>
            <a:pPr marL="514350" indent="-514350">
              <a:buFont typeface="+mj-lt"/>
              <a:buAutoNum type="arabicPeriod"/>
            </a:pPr>
            <a:r>
              <a:rPr lang="ru-RU" sz="2500" i="1" spc="300" dirty="0" smtClean="0">
                <a:solidFill>
                  <a:srgbClr val="FF0000"/>
                </a:solidFill>
                <a:latin typeface="Arial Black" pitchFamily="34" charset="0"/>
              </a:rPr>
              <a:t>- национальный рынок</a:t>
            </a:r>
          </a:p>
          <a:p>
            <a:pPr marL="514350" indent="-514350">
              <a:buFont typeface="+mj-lt"/>
              <a:buAutoNum type="arabicPeriod"/>
            </a:pPr>
            <a:r>
              <a:rPr lang="ru-RU" sz="2500" i="1" spc="300" dirty="0" smtClean="0">
                <a:solidFill>
                  <a:srgbClr val="FF0000"/>
                </a:solidFill>
                <a:latin typeface="Arial Black" pitchFamily="34" charset="0"/>
              </a:rPr>
              <a:t>- международный региональный рынок </a:t>
            </a:r>
          </a:p>
          <a:p>
            <a:pPr marL="514350" indent="-514350">
              <a:buFont typeface="+mj-lt"/>
              <a:buAutoNum type="arabicPeriod"/>
            </a:pPr>
            <a:r>
              <a:rPr lang="ru-RU" sz="2500" i="1" spc="300" dirty="0" smtClean="0">
                <a:solidFill>
                  <a:srgbClr val="FF0000"/>
                </a:solidFill>
                <a:latin typeface="Arial Black" pitchFamily="34" charset="0"/>
              </a:rPr>
              <a:t>- мировой рынок</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 calcmode="lin" valueType="num">
                                      <p:cBhvr additive="base">
                                        <p:cTn id="6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 calcmode="lin" valueType="num">
                                      <p:cBhvr additive="base">
                                        <p:cTn id="7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 calcmode="lin" valueType="num">
                                      <p:cBhvr additive="base">
                                        <p:cTn id="7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 calcmode="lin" valueType="num">
                                      <p:cBhvr additive="base">
                                        <p:cTn id="82"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ru-RU" sz="3600" dirty="0" smtClean="0"/>
              <a:t>2.1.Рынок потребительских товаров.</a:t>
            </a:r>
            <a:endParaRPr lang="ru-RU" dirty="0"/>
          </a:p>
        </p:txBody>
      </p:sp>
      <p:sp>
        <p:nvSpPr>
          <p:cNvPr id="3" name="Содержимое 2"/>
          <p:cNvSpPr>
            <a:spLocks noGrp="1"/>
          </p:cNvSpPr>
          <p:nvPr>
            <p:ph idx="1"/>
          </p:nvPr>
        </p:nvSpPr>
        <p:spPr/>
        <p:txBody>
          <a:bodyPr>
            <a:normAutofit fontScale="55000" lnSpcReduction="20000"/>
          </a:bodyPr>
          <a:lstStyle/>
          <a:p>
            <a:pPr marL="717550" indent="-268288">
              <a:spcBef>
                <a:spcPts val="0"/>
              </a:spcBef>
              <a:buNone/>
            </a:pPr>
            <a:r>
              <a:rPr lang="ru-RU" sz="3800" dirty="0" smtClean="0">
                <a:latin typeface="Times New Roman" pitchFamily="18" charset="0"/>
                <a:cs typeface="Times New Roman" pitchFamily="18" charset="0"/>
              </a:rPr>
              <a:t>На сегодняшний день рынок потребительских товаров в России больше, чем наполовину состоит из импорта разных стран: будь то страны третьего мира или экономически развитые капиталистические страны. Это объясняется несколькими причинами: спад отечественного производства; лучшее качество, дизайн и срок эксплуатации импортных товаров; широкий ассортимент импортных товаров и др. социально-экономические причины. В процессе экономической реформы были сделаны определенные шаги к насыщению рынка потребительских товаров. Предприятия оборонного комплекса встали "на рельсы" конверсии, правительство Российской Федерации стимулирует перспективные предприятия, делает "вливания" в промышленность, предпринимает шаги по ускорению структуризации рынка</a:t>
            </a:r>
          </a:p>
          <a:p>
            <a:pPr marL="717550" indent="-268288">
              <a:spcBef>
                <a:spcPts val="0"/>
              </a:spcBef>
              <a:buNone/>
            </a:pPr>
            <a:r>
              <a:rPr lang="ru-RU" sz="3800" dirty="0" smtClean="0">
                <a:latin typeface="Times New Roman" pitchFamily="18" charset="0"/>
                <a:cs typeface="Times New Roman" pitchFamily="18" charset="0"/>
              </a:rPr>
              <a:t>потребительских товаров.</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dirty="0" smtClean="0"/>
              <a:t>Что такое рынок?</a:t>
            </a:r>
            <a:endParaRPr lang="ru-RU" dirty="0"/>
          </a:p>
        </p:txBody>
      </p:sp>
      <p:sp>
        <p:nvSpPr>
          <p:cNvPr id="3" name="Содержимое 2"/>
          <p:cNvSpPr>
            <a:spLocks noGrp="1"/>
          </p:cNvSpPr>
          <p:nvPr>
            <p:ph idx="1"/>
          </p:nvPr>
        </p:nvSpPr>
        <p:spPr/>
        <p:txBody>
          <a:bodyPr>
            <a:normAutofit fontScale="92500" lnSpcReduction="20000"/>
          </a:bodyPr>
          <a:lstStyle/>
          <a:p>
            <a:pPr algn="ctr">
              <a:buNone/>
            </a:pPr>
            <a:r>
              <a:rPr lang="ru-RU" dirty="0" smtClean="0"/>
              <a:t>Рынок - это объективное явление экономики, </a:t>
            </a:r>
          </a:p>
          <a:p>
            <a:pPr algn="ctr">
              <a:buNone/>
            </a:pPr>
            <a:r>
              <a:rPr lang="ru-RU" dirty="0" smtClean="0"/>
              <a:t>известное любому человеку, осуществляющему какие-либо покупки. А происходящие на рынках изменения интересуют и затрагивают даже тех, кому практически нечего терять. </a:t>
            </a:r>
          </a:p>
          <a:p>
            <a:pPr algn="ctr">
              <a:buNone/>
            </a:pPr>
            <a:r>
              <a:rPr lang="ru-RU" dirty="0" smtClean="0"/>
              <a:t>И все же рынку достаточно трудно дать исчерпывающее определение. В имеющихся и уже устоявшихся определениях не удается достичь той степени полноты, которая позволяла бы охватить все стороны столь сложного явления, как рынок. </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25000" lnSpcReduction="20000"/>
          </a:bodyPr>
          <a:lstStyle/>
          <a:p>
            <a:pPr marL="0" indent="269875">
              <a:spcBef>
                <a:spcPts val="0"/>
              </a:spcBef>
              <a:buNone/>
              <a:tabLst>
                <a:tab pos="0" algn="l"/>
              </a:tabLst>
            </a:pPr>
            <a:r>
              <a:rPr lang="ru-RU" sz="8000" dirty="0" smtClean="0">
                <a:latin typeface="Times New Roman" pitchFamily="18" charset="0"/>
                <a:cs typeface="Times New Roman" pitchFamily="18" charset="0"/>
              </a:rPr>
              <a:t>Он распространяет свое действие на все материально-технические объекты, Непосредственно участвующие В общественном процессе изготовления Продукции, выполнения работ, осуществления услуг. Этот огромный по Масштабам объектов И их стоимости рынок состоит из двух Взаимодействующих частей.</a:t>
            </a:r>
          </a:p>
          <a:p>
            <a:pPr marL="0" indent="269875">
              <a:spcBef>
                <a:spcPts val="0"/>
              </a:spcBef>
              <a:buNone/>
              <a:tabLst>
                <a:tab pos="0" algn="l"/>
              </a:tabLst>
            </a:pPr>
            <a:r>
              <a:rPr lang="ru-RU" sz="8000" dirty="0" smtClean="0">
                <a:latin typeface="Times New Roman" pitchFamily="18" charset="0"/>
                <a:cs typeface="Times New Roman" pitchFamily="18" charset="0"/>
              </a:rPr>
              <a:t> </a:t>
            </a:r>
          </a:p>
          <a:p>
            <a:pPr marL="0" indent="269875">
              <a:spcBef>
                <a:spcPts val="0"/>
              </a:spcBef>
              <a:buNone/>
              <a:tabLst>
                <a:tab pos="0" algn="l"/>
              </a:tabLst>
            </a:pPr>
            <a:r>
              <a:rPr lang="ru-RU" sz="8000" dirty="0" smtClean="0">
                <a:latin typeface="Times New Roman" pitchFamily="18" charset="0"/>
                <a:cs typeface="Times New Roman" pitchFamily="18" charset="0"/>
              </a:rPr>
              <a:t>Во-первых, на рынке средств производства обращаются орудия труда в виде Производственных зданий И сооружений, конструкций, машин, оборудования, Приборов, аппаратуры. Во-вторых, этот рынок представлен предметами труда В виде сырья, материалов, энергии полуфабрикатов, из которых или С Использованием которых посредством орудий труда выпускается Промежуточный или конечный продукт производства. В рыночной экономике</a:t>
            </a:r>
          </a:p>
          <a:p>
            <a:pPr marL="0" indent="269875">
              <a:spcBef>
                <a:spcPts val="0"/>
              </a:spcBef>
              <a:buNone/>
              <a:tabLst>
                <a:tab pos="0" algn="l"/>
              </a:tabLst>
            </a:pPr>
            <a:r>
              <a:rPr lang="ru-RU" sz="8000" dirty="0" smtClean="0">
                <a:latin typeface="Times New Roman" pitchFamily="18" charset="0"/>
                <a:cs typeface="Times New Roman" pitchFamily="18" charset="0"/>
              </a:rPr>
              <a:t>Оба этих определяющих фактора производства становятся непосредственным Объектом рыночных отношений. </a:t>
            </a:r>
          </a:p>
          <a:p>
            <a:endParaRPr lang="ru-RU" dirty="0"/>
          </a:p>
        </p:txBody>
      </p:sp>
      <p:sp>
        <p:nvSpPr>
          <p:cNvPr id="4"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ru-RU" dirty="0" smtClean="0"/>
              <a:t/>
            </a:r>
            <a:br>
              <a:rPr lang="ru-RU" dirty="0" smtClean="0"/>
            </a:br>
            <a:r>
              <a:rPr lang="ru-RU" sz="3600" dirty="0" smtClean="0"/>
              <a:t> 2.2.Рынок средств производства.</a:t>
            </a:r>
            <a:r>
              <a:rPr lang="ru-RU" dirty="0" smtClean="0"/>
              <a:t/>
            </a:r>
            <a:br>
              <a:rPr lang="ru-RU" dirty="0" smtClean="0"/>
            </a:b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5519</Words>
  <Application>Microsoft Office PowerPoint</Application>
  <PresentationFormat>Екран (4:3)</PresentationFormat>
  <Paragraphs>362</Paragraphs>
  <Slides>22</Slides>
  <Notes>22</Notes>
  <HiddenSlides>0</HiddenSlides>
  <MMClips>0</MMClips>
  <ScaleCrop>false</ScaleCrop>
  <HeadingPairs>
    <vt:vector size="4" baseType="variant">
      <vt:variant>
        <vt:lpstr>Тема</vt:lpstr>
      </vt:variant>
      <vt:variant>
        <vt:i4>1</vt:i4>
      </vt:variant>
      <vt:variant>
        <vt:lpstr>Заголовки слайдів</vt:lpstr>
      </vt:variant>
      <vt:variant>
        <vt:i4>22</vt:i4>
      </vt:variant>
    </vt:vector>
  </HeadingPairs>
  <TitlesOfParts>
    <vt:vector size="23" baseType="lpstr">
      <vt:lpstr>Тема Office</vt:lpstr>
      <vt:lpstr>Рынки и их разновидности  по экономике</vt:lpstr>
      <vt:lpstr>Экономика</vt:lpstr>
      <vt:lpstr>Содержание</vt:lpstr>
      <vt:lpstr>1. Введение.</vt:lpstr>
      <vt:lpstr>Презентація PowerPoint</vt:lpstr>
      <vt:lpstr>2. Основные виды рынков</vt:lpstr>
      <vt:lpstr>2.1.Рынок потребительских товаров.</vt:lpstr>
      <vt:lpstr>Что такое рынок?</vt:lpstr>
      <vt:lpstr>  2.2.Рынок средств производства. </vt:lpstr>
      <vt:lpstr>  2.3.Рынок капитала и капитальных активов. </vt:lpstr>
      <vt:lpstr>2.4. Рынок инноваций.</vt:lpstr>
      <vt:lpstr>Презентація PowerPoint</vt:lpstr>
      <vt:lpstr> 2.5.Рынок духовного, интеллектуального продукта. </vt:lpstr>
      <vt:lpstr>2.6.Рынок труда.</vt:lpstr>
      <vt:lpstr>2.7. Рынок жилой площади.</vt:lpstr>
      <vt:lpstr>Презентація PowerPoint</vt:lpstr>
      <vt:lpstr>Презентація PowerPoint</vt:lpstr>
      <vt:lpstr>2.8.Рынок инвестиций.</vt:lpstr>
      <vt:lpstr>  2.9.Рынки денег, валюты и ценных бумаг. </vt:lpstr>
      <vt:lpstr>  2.9.Рынки денег, валюты и ценных бумаг. </vt:lpstr>
      <vt:lpstr>  2.9.Рынки денег, валюты и ценных бумаг. </vt:lpstr>
      <vt:lpstr>ГОУ СПО ПОЛИТЕХНИЧЕСКИЙ КОЛЛЕДЖ № 50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Рынки и их разновидности по экономике</dc:title>
  <cp:lastModifiedBy>LEGION</cp:lastModifiedBy>
  <cp:revision>192</cp:revision>
  <dcterms:modified xsi:type="dcterms:W3CDTF">2016-01-04T13:42:03Z</dcterms:modified>
</cp:coreProperties>
</file>